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287000" cx="18288000"/>
  <p:notesSz cx="6858000" cy="9144000"/>
  <p:embeddedFontLst>
    <p:embeddedFont>
      <p:font typeface="Montserrat"/>
      <p:regular r:id="rId28"/>
      <p:bold r:id="rId29"/>
      <p:italic r:id="rId30"/>
      <p:boldItalic r:id="rId31"/>
    </p:embeddedFont>
    <p:embeddedFont>
      <p:font typeface="Montserrat Light"/>
      <p:regular r:id="rId32"/>
      <p:bold r:id="rId33"/>
      <p:italic r:id="rId34"/>
      <p:boldItalic r:id="rId35"/>
    </p:embeddedFont>
    <p:embeddedFont>
      <p:font typeface="Russo One"/>
      <p:regular r:id="rId36"/>
    </p:embeddedFont>
    <p:embeddedFont>
      <p:font typeface="NTR"/>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3" name="Brynn Butl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MontserratLight-bold.fntdata"/><Relationship Id="rId10" Type="http://schemas.openxmlformats.org/officeDocument/2006/relationships/slide" Target="slides/slide4.xml"/><Relationship Id="rId32" Type="http://schemas.openxmlformats.org/officeDocument/2006/relationships/font" Target="fonts/MontserratLight-regular.fntdata"/><Relationship Id="rId13" Type="http://schemas.openxmlformats.org/officeDocument/2006/relationships/slide" Target="slides/slide7.xml"/><Relationship Id="rId35" Type="http://schemas.openxmlformats.org/officeDocument/2006/relationships/font" Target="fonts/MontserratLight-boldItalic.fntdata"/><Relationship Id="rId12" Type="http://schemas.openxmlformats.org/officeDocument/2006/relationships/slide" Target="slides/slide6.xml"/><Relationship Id="rId34" Type="http://schemas.openxmlformats.org/officeDocument/2006/relationships/font" Target="fonts/MontserratLight-italic.fntdata"/><Relationship Id="rId15" Type="http://schemas.openxmlformats.org/officeDocument/2006/relationships/slide" Target="slides/slide9.xml"/><Relationship Id="rId37" Type="http://schemas.openxmlformats.org/officeDocument/2006/relationships/font" Target="fonts/NTR-regular.fntdata"/><Relationship Id="rId14" Type="http://schemas.openxmlformats.org/officeDocument/2006/relationships/slide" Target="slides/slide8.xml"/><Relationship Id="rId36" Type="http://schemas.openxmlformats.org/officeDocument/2006/relationships/font" Target="fonts/RussoOn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2-08T23:33:49.162">
    <p:pos x="6000" y="0"/>
    <p:text>If we want to add Growth, key factors, and stock trends. Otherwise, we can show this later on through other slides</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5-02-09T00:05:27.689">
    <p:pos x="6000" y="0"/>
    <p:text>Need to fill in this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5-02-09T00:05:12.496">
    <p:pos x="6000" y="0"/>
    <p:text>Need to fill in this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5-02-09T00:13:13.913">
    <p:pos x="6000" y="0"/>
    <p:text>If we want to have this slide we can mention any limitations in our analysis:
~Limited dataset size
~Potential bias in news coverage
~Difficulty in isolating Deepseek’s impact from other AI trends</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5-02-09T00:14:47.229">
    <p:pos x="6000" y="0"/>
    <p:text>*Note to Brynn to delete this slide &amp; make sure all the slides have transitions added to them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2-09T00:08:55.304">
    <p:pos x="6000" y="0"/>
    <p:text>If we want to have how the other main stocks (on previous slide) were affected by Deepseek</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2-09T00:08:25.154">
    <p:pos x="6000" y="0"/>
    <p:text>Filled some of where the data came from, need to fill in the rest of the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2-09T00:06:23.406">
    <p:pos x="6000" y="0"/>
    <p:text>Provided an example of Analysis Approach. Need to fill in this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2-08T23:46:15.573">
    <p:pos x="6000" y="0"/>
    <p:text>I'll add a bunch of example slides, we can fill in our own data</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02-09T00:06:07.957">
    <p:pos x="6000" y="0"/>
    <p:text>Need to fill in this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5-02-09T00:05:59.012">
    <p:pos x="6000" y="0"/>
    <p:text>Need to fill in this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5-02-09T00:05:47.643">
    <p:pos x="6000" y="0"/>
    <p:text>Need to fill in this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5-02-09T00:05:37.289">
    <p:pos x="6000" y="0"/>
    <p:text>Need to fill in this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0326aa4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30326aa49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0326aa49a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0326aa49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30326aa49a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30326aa49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0326aa49a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30326aa49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30326aa49a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30326aa49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30326aa49a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30326aa49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30326aa49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30326aa49a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000">
                <a:solidFill>
                  <a:schemeClr val="dk1"/>
                </a:solidFill>
              </a:rPr>
              <a:t>The artificial intelligence industry is rapidly growing, with companies like Google, Microsoft, and NVIDIA investing billions into AI development. Recently, Deepseek has entered the market, sparking discussions about its potential to disrupt the AI landscape. Our project focuses on how the public and investors perceive Deepseek’s influence and whether its advancements impact stock market trends.</a:t>
            </a:r>
            <a:endParaRPr sz="1000">
              <a:solidFill>
                <a:schemeClr val="dk1"/>
              </a:solidFill>
            </a:endParaRPr>
          </a:p>
        </p:txBody>
      </p:sp>
      <p:sp>
        <p:nvSpPr>
          <p:cNvPr id="70" name="Google Shape;7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explore this topic, we structured our analysis around three key research questions:</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0326aa49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Start: Before diving into Deepseek’s impact, it’s important to understand the major players in AI. The industry is dominated by companies that invest heavily in artificial intelligence, shaping the future of automation, machine learning, and AI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(read slides)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End: With these key players in mind, we’ll now look at how we collected data on AI stocks and news sentiment to analyze Deepseek’s impact. </a:t>
            </a:r>
            <a:endParaRPr/>
          </a:p>
        </p:txBody>
      </p:sp>
      <p:sp>
        <p:nvSpPr>
          <p:cNvPr id="153" name="Google Shape;153;g330326aa49a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goal is to analyze how Deepseek’s </a:t>
            </a:r>
            <a:r>
              <a:rPr lang="en-US"/>
              <a:t>entrance</a:t>
            </a:r>
            <a:r>
              <a:rPr lang="en-US"/>
              <a:t> into the AI industry has shaped public perception and investor sentiment. To do this, we will examine stock price trends, sentiment in news articles, and correlation between Deepseek’s developments and AI stock movements. </a:t>
            </a:r>
            <a:endParaRPr/>
          </a:p>
        </p:txBody>
      </p:sp>
      <p:sp>
        <p:nvSpPr>
          <p:cNvPr id="223" name="Google Shape;22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2460900" y="905600"/>
            <a:ext cx="129234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
          <p:cNvSpPr txBox="1"/>
          <p:nvPr>
            <p:ph idx="1" type="subTitle"/>
          </p:nvPr>
        </p:nvSpPr>
        <p:spPr>
          <a:xfrm>
            <a:off x="3700550" y="2147000"/>
            <a:ext cx="103227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accent5"/>
              </a:buClr>
              <a:buSzPts val="3200"/>
              <a:buFont typeface="Montserrat"/>
              <a:buNone/>
              <a:defRPr b="1">
                <a:solidFill>
                  <a:schemeClr val="accent5"/>
                </a:solidFill>
                <a:latin typeface="Montserrat"/>
                <a:ea typeface="Montserrat"/>
                <a:cs typeface="Montserrat"/>
                <a:sym typeface="Montserrat"/>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3243075" y="1093300"/>
            <a:ext cx="12068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4"/>
          <p:cNvSpPr txBox="1"/>
          <p:nvPr>
            <p:ph idx="1" type="body"/>
          </p:nvPr>
        </p:nvSpPr>
        <p:spPr>
          <a:xfrm>
            <a:off x="3562150" y="3642325"/>
            <a:ext cx="8229600" cy="4526100"/>
          </a:xfrm>
          <a:prstGeom prst="rect">
            <a:avLst/>
          </a:prstGeom>
          <a:noFill/>
          <a:ln>
            <a:noFill/>
          </a:ln>
        </p:spPr>
        <p:txBody>
          <a:bodyPr anchorCtr="0" anchor="t" bIns="45700" lIns="91425" spcFirstLastPara="1" rIns="91425" wrap="square" tIns="45700">
            <a:normAutofit/>
          </a:bodyPr>
          <a:lstStyle>
            <a:lvl1pPr indent="-419100" lvl="0" marL="457200" algn="l">
              <a:spcBef>
                <a:spcPts val="360"/>
              </a:spcBef>
              <a:spcAft>
                <a:spcPts val="0"/>
              </a:spcAft>
              <a:buClr>
                <a:schemeClr val="dk1"/>
              </a:buClr>
              <a:buSzPts val="3000"/>
              <a:buChar char="•"/>
              <a:defRPr sz="3000">
                <a:latin typeface="Arial"/>
                <a:ea typeface="Arial"/>
                <a:cs typeface="Arial"/>
                <a:sym typeface="Arial"/>
              </a:defRPr>
            </a:lvl1pPr>
            <a:lvl2pPr indent="-419100" lvl="1" marL="914400" algn="l">
              <a:spcBef>
                <a:spcPts val="360"/>
              </a:spcBef>
              <a:spcAft>
                <a:spcPts val="0"/>
              </a:spcAft>
              <a:buClr>
                <a:schemeClr val="dk1"/>
              </a:buClr>
              <a:buSzPts val="3000"/>
              <a:buChar char="–"/>
              <a:defRPr sz="3000">
                <a:latin typeface="Arial"/>
                <a:ea typeface="Arial"/>
                <a:cs typeface="Arial"/>
                <a:sym typeface="Arial"/>
              </a:defRPr>
            </a:lvl2pPr>
            <a:lvl3pPr indent="-419100" lvl="2" marL="1371600" algn="l">
              <a:spcBef>
                <a:spcPts val="360"/>
              </a:spcBef>
              <a:spcAft>
                <a:spcPts val="0"/>
              </a:spcAft>
              <a:buClr>
                <a:schemeClr val="dk1"/>
              </a:buClr>
              <a:buSzPts val="3000"/>
              <a:buChar char="•"/>
              <a:defRPr sz="3000">
                <a:latin typeface="Arial"/>
                <a:ea typeface="Arial"/>
                <a:cs typeface="Arial"/>
                <a:sym typeface="Arial"/>
              </a:defRPr>
            </a:lvl3pPr>
            <a:lvl4pPr indent="-419100" lvl="3" marL="1828800" algn="l">
              <a:spcBef>
                <a:spcPts val="360"/>
              </a:spcBef>
              <a:spcAft>
                <a:spcPts val="0"/>
              </a:spcAft>
              <a:buClr>
                <a:schemeClr val="dk1"/>
              </a:buClr>
              <a:buSzPts val="3000"/>
              <a:buChar char="–"/>
              <a:defRPr sz="3000">
                <a:latin typeface="Arial"/>
                <a:ea typeface="Arial"/>
                <a:cs typeface="Arial"/>
                <a:sym typeface="Arial"/>
              </a:defRPr>
            </a:lvl4pPr>
            <a:lvl5pPr indent="-419100" lvl="4" marL="2286000" algn="l">
              <a:spcBef>
                <a:spcPts val="360"/>
              </a:spcBef>
              <a:spcAft>
                <a:spcPts val="0"/>
              </a:spcAft>
              <a:buClr>
                <a:schemeClr val="dk1"/>
              </a:buClr>
              <a:buSzPts val="3000"/>
              <a:buChar char="»"/>
              <a:defRPr sz="3000">
                <a:latin typeface="Arial"/>
                <a:ea typeface="Arial"/>
                <a:cs typeface="Arial"/>
                <a:sym typeface="Arial"/>
              </a:defRPr>
            </a:lvl5pPr>
            <a:lvl6pPr indent="-419100" lvl="5" marL="2743200" algn="l">
              <a:spcBef>
                <a:spcPts val="360"/>
              </a:spcBef>
              <a:spcAft>
                <a:spcPts val="0"/>
              </a:spcAft>
              <a:buClr>
                <a:schemeClr val="dk1"/>
              </a:buClr>
              <a:buSzPts val="3000"/>
              <a:buChar char="•"/>
              <a:defRPr sz="3000">
                <a:latin typeface="Arial"/>
                <a:ea typeface="Arial"/>
                <a:cs typeface="Arial"/>
                <a:sym typeface="Arial"/>
              </a:defRPr>
            </a:lvl6pPr>
            <a:lvl7pPr indent="-419100" lvl="6" marL="3200400" algn="l">
              <a:spcBef>
                <a:spcPts val="360"/>
              </a:spcBef>
              <a:spcAft>
                <a:spcPts val="0"/>
              </a:spcAft>
              <a:buClr>
                <a:schemeClr val="dk1"/>
              </a:buClr>
              <a:buSzPts val="3000"/>
              <a:buChar char="•"/>
              <a:defRPr sz="3000">
                <a:latin typeface="Arial"/>
                <a:ea typeface="Arial"/>
                <a:cs typeface="Arial"/>
                <a:sym typeface="Arial"/>
              </a:defRPr>
            </a:lvl7pPr>
            <a:lvl8pPr indent="-419100" lvl="7" marL="3657600" algn="l">
              <a:spcBef>
                <a:spcPts val="360"/>
              </a:spcBef>
              <a:spcAft>
                <a:spcPts val="0"/>
              </a:spcAft>
              <a:buClr>
                <a:schemeClr val="dk1"/>
              </a:buClr>
              <a:buSzPts val="3000"/>
              <a:buChar char="•"/>
              <a:defRPr sz="3000">
                <a:latin typeface="Arial"/>
                <a:ea typeface="Arial"/>
                <a:cs typeface="Arial"/>
                <a:sym typeface="Arial"/>
              </a:defRPr>
            </a:lvl8pPr>
            <a:lvl9pPr indent="-419100" lvl="8" marL="4114800" algn="l">
              <a:spcBef>
                <a:spcPts val="360"/>
              </a:spcBef>
              <a:spcAft>
                <a:spcPts val="0"/>
              </a:spcAft>
              <a:buClr>
                <a:schemeClr val="dk1"/>
              </a:buClr>
              <a:buSzPts val="3000"/>
              <a:buChar char="•"/>
              <a:defRPr sz="3000">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5"/>
          <p:cNvSpPr txBox="1"/>
          <p:nvPr>
            <p:ph type="title"/>
          </p:nvPr>
        </p:nvSpPr>
        <p:spPr>
          <a:xfrm>
            <a:off x="5257802" y="1168375"/>
            <a:ext cx="83271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
          <p:cNvSpPr txBox="1"/>
          <p:nvPr>
            <p:ph idx="1" type="body"/>
          </p:nvPr>
        </p:nvSpPr>
        <p:spPr>
          <a:xfrm>
            <a:off x="5257800" y="4675450"/>
            <a:ext cx="10590600" cy="3054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3000"/>
              <a:buNone/>
              <a:defRPr sz="3000">
                <a:latin typeface="Arial"/>
                <a:ea typeface="Arial"/>
                <a:cs typeface="Arial"/>
                <a:sym typeface="Arial"/>
              </a:defRPr>
            </a:lvl1pPr>
            <a:lvl2pPr indent="-228600" lvl="1" marL="914400" algn="l">
              <a:spcBef>
                <a:spcPts val="360"/>
              </a:spcBef>
              <a:spcAft>
                <a:spcPts val="0"/>
              </a:spcAft>
              <a:buSzPts val="3000"/>
              <a:buNone/>
              <a:defRPr sz="3000">
                <a:latin typeface="Arial"/>
                <a:ea typeface="Arial"/>
                <a:cs typeface="Arial"/>
                <a:sym typeface="Arial"/>
              </a:defRPr>
            </a:lvl2pPr>
            <a:lvl3pPr indent="-228600" lvl="2" marL="1371600" algn="l">
              <a:spcBef>
                <a:spcPts val="320"/>
              </a:spcBef>
              <a:spcAft>
                <a:spcPts val="0"/>
              </a:spcAft>
              <a:buSzPts val="3000"/>
              <a:buNone/>
              <a:defRPr sz="3000">
                <a:latin typeface="Arial"/>
                <a:ea typeface="Arial"/>
                <a:cs typeface="Arial"/>
                <a:sym typeface="Arial"/>
              </a:defRPr>
            </a:lvl3pPr>
            <a:lvl4pPr indent="-228600" lvl="3" marL="1828800" algn="l">
              <a:spcBef>
                <a:spcPts val="280"/>
              </a:spcBef>
              <a:spcAft>
                <a:spcPts val="0"/>
              </a:spcAft>
              <a:buSzPts val="3000"/>
              <a:buNone/>
              <a:defRPr sz="3000">
                <a:latin typeface="Arial"/>
                <a:ea typeface="Arial"/>
                <a:cs typeface="Arial"/>
                <a:sym typeface="Arial"/>
              </a:defRPr>
            </a:lvl4pPr>
            <a:lvl5pPr indent="-228600" lvl="4" marL="2286000" algn="l">
              <a:spcBef>
                <a:spcPts val="280"/>
              </a:spcBef>
              <a:spcAft>
                <a:spcPts val="0"/>
              </a:spcAft>
              <a:buSzPts val="3000"/>
              <a:buNone/>
              <a:defRPr sz="3000">
                <a:latin typeface="Arial"/>
                <a:ea typeface="Arial"/>
                <a:cs typeface="Arial"/>
                <a:sym typeface="Arial"/>
              </a:defRPr>
            </a:lvl5pPr>
            <a:lvl6pPr indent="-228600" lvl="5" marL="2743200" algn="l">
              <a:spcBef>
                <a:spcPts val="280"/>
              </a:spcBef>
              <a:spcAft>
                <a:spcPts val="0"/>
              </a:spcAft>
              <a:buSzPts val="3000"/>
              <a:buNone/>
              <a:defRPr sz="3000">
                <a:latin typeface="Arial"/>
                <a:ea typeface="Arial"/>
                <a:cs typeface="Arial"/>
                <a:sym typeface="Arial"/>
              </a:defRPr>
            </a:lvl6pPr>
            <a:lvl7pPr indent="-228600" lvl="6" marL="3200400" algn="l">
              <a:spcBef>
                <a:spcPts val="280"/>
              </a:spcBef>
              <a:spcAft>
                <a:spcPts val="0"/>
              </a:spcAft>
              <a:buSzPts val="3000"/>
              <a:buNone/>
              <a:defRPr sz="3000">
                <a:latin typeface="Arial"/>
                <a:ea typeface="Arial"/>
                <a:cs typeface="Arial"/>
                <a:sym typeface="Arial"/>
              </a:defRPr>
            </a:lvl7pPr>
            <a:lvl8pPr indent="-228600" lvl="7" marL="3657600" algn="l">
              <a:spcBef>
                <a:spcPts val="280"/>
              </a:spcBef>
              <a:spcAft>
                <a:spcPts val="0"/>
              </a:spcAft>
              <a:buSzPts val="3000"/>
              <a:buNone/>
              <a:defRPr sz="3000">
                <a:latin typeface="Arial"/>
                <a:ea typeface="Arial"/>
                <a:cs typeface="Arial"/>
                <a:sym typeface="Arial"/>
              </a:defRPr>
            </a:lvl8pPr>
            <a:lvl9pPr indent="-228600" lvl="8" marL="4114800" algn="l">
              <a:spcBef>
                <a:spcPts val="280"/>
              </a:spcBef>
              <a:spcAft>
                <a:spcPts val="0"/>
              </a:spcAft>
              <a:buSzPts val="3000"/>
              <a:buNone/>
              <a:defRPr sz="3000">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 name="Shape 18"/>
        <p:cNvGrpSpPr/>
        <p:nvPr/>
      </p:nvGrpSpPr>
      <p:grpSpPr>
        <a:xfrm>
          <a:off x="0" y="0"/>
          <a:ext cx="0" cy="0"/>
          <a:chOff x="0" y="0"/>
          <a:chExt cx="0" cy="0"/>
        </a:xfrm>
      </p:grpSpPr>
      <p:sp>
        <p:nvSpPr>
          <p:cNvPr id="19" name="Google Shape;19;p6"/>
          <p:cNvSpPr txBox="1"/>
          <p:nvPr>
            <p:ph type="title"/>
          </p:nvPr>
        </p:nvSpPr>
        <p:spPr>
          <a:xfrm>
            <a:off x="3109800" y="1169500"/>
            <a:ext cx="12068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6"/>
          <p:cNvSpPr txBox="1"/>
          <p:nvPr>
            <p:ph idx="1" type="body"/>
          </p:nvPr>
        </p:nvSpPr>
        <p:spPr>
          <a:xfrm>
            <a:off x="4838525" y="37584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6"/>
          <p:cNvSpPr txBox="1"/>
          <p:nvPr>
            <p:ph idx="2" type="body"/>
          </p:nvPr>
        </p:nvSpPr>
        <p:spPr>
          <a:xfrm>
            <a:off x="9029525" y="37584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7"/>
          <p:cNvSpPr txBox="1"/>
          <p:nvPr>
            <p:ph type="title"/>
          </p:nvPr>
        </p:nvSpPr>
        <p:spPr>
          <a:xfrm>
            <a:off x="3471675" y="1169500"/>
            <a:ext cx="120684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 name="Shape 24"/>
        <p:cNvGrpSpPr/>
        <p:nvPr/>
      </p:nvGrpSpPr>
      <p:grpSpPr>
        <a:xfrm>
          <a:off x="0" y="0"/>
          <a:ext cx="0" cy="0"/>
          <a:chOff x="0" y="0"/>
          <a:chExt cx="0" cy="0"/>
        </a:xfrm>
      </p:grpSpPr>
      <p:sp>
        <p:nvSpPr>
          <p:cNvPr id="25" name="Google Shape;25;p8"/>
          <p:cNvSpPr txBox="1"/>
          <p:nvPr>
            <p:ph type="title"/>
          </p:nvPr>
        </p:nvSpPr>
        <p:spPr>
          <a:xfrm>
            <a:off x="1337913" y="2399975"/>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8"/>
          <p:cNvSpPr/>
          <p:nvPr>
            <p:ph idx="2" type="pic"/>
          </p:nvPr>
        </p:nvSpPr>
        <p:spPr>
          <a:xfrm>
            <a:off x="9256879" y="2122900"/>
            <a:ext cx="7474800" cy="5606100"/>
          </a:xfrm>
          <a:prstGeom prst="rect">
            <a:avLst/>
          </a:prstGeom>
          <a:noFill/>
          <a:ln>
            <a:noFill/>
          </a:ln>
        </p:spPr>
      </p:sp>
      <p:sp>
        <p:nvSpPr>
          <p:cNvPr id="27" name="Google Shape;27;p8"/>
          <p:cNvSpPr txBox="1"/>
          <p:nvPr>
            <p:ph idx="1" type="body"/>
          </p:nvPr>
        </p:nvSpPr>
        <p:spPr>
          <a:xfrm>
            <a:off x="1516438" y="426388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3000"/>
              <a:buNone/>
              <a:defRPr sz="3000"/>
            </a:lvl1pPr>
            <a:lvl2pPr indent="-228600" lvl="1" marL="914400" algn="l">
              <a:spcBef>
                <a:spcPts val="240"/>
              </a:spcBef>
              <a:spcAft>
                <a:spcPts val="0"/>
              </a:spcAft>
              <a:buClr>
                <a:schemeClr val="dk1"/>
              </a:buClr>
              <a:buSzPts val="3000"/>
              <a:buNone/>
              <a:defRPr sz="3000"/>
            </a:lvl2pPr>
            <a:lvl3pPr indent="-228600" lvl="2" marL="1371600" algn="l">
              <a:spcBef>
                <a:spcPts val="200"/>
              </a:spcBef>
              <a:spcAft>
                <a:spcPts val="0"/>
              </a:spcAft>
              <a:buClr>
                <a:schemeClr val="dk1"/>
              </a:buClr>
              <a:buSzPts val="3000"/>
              <a:buNone/>
              <a:defRPr sz="3000"/>
            </a:lvl3pPr>
            <a:lvl4pPr indent="-228600" lvl="3" marL="1828800" algn="l">
              <a:spcBef>
                <a:spcPts val="180"/>
              </a:spcBef>
              <a:spcAft>
                <a:spcPts val="0"/>
              </a:spcAft>
              <a:buClr>
                <a:schemeClr val="dk1"/>
              </a:buClr>
              <a:buSzPts val="3000"/>
              <a:buNone/>
              <a:defRPr sz="3000"/>
            </a:lvl4pPr>
            <a:lvl5pPr indent="-228600" lvl="4" marL="2286000" algn="l">
              <a:spcBef>
                <a:spcPts val="180"/>
              </a:spcBef>
              <a:spcAft>
                <a:spcPts val="0"/>
              </a:spcAft>
              <a:buClr>
                <a:schemeClr val="dk1"/>
              </a:buClr>
              <a:buSzPts val="3000"/>
              <a:buNone/>
              <a:defRPr sz="3000"/>
            </a:lvl5pPr>
            <a:lvl6pPr indent="-228600" lvl="5" marL="2743200" algn="l">
              <a:spcBef>
                <a:spcPts val="180"/>
              </a:spcBef>
              <a:spcAft>
                <a:spcPts val="0"/>
              </a:spcAft>
              <a:buClr>
                <a:schemeClr val="dk1"/>
              </a:buClr>
              <a:buSzPts val="3000"/>
              <a:buNone/>
              <a:defRPr sz="3000"/>
            </a:lvl6pPr>
            <a:lvl7pPr indent="-228600" lvl="6" marL="3200400" algn="l">
              <a:spcBef>
                <a:spcPts val="180"/>
              </a:spcBef>
              <a:spcAft>
                <a:spcPts val="0"/>
              </a:spcAft>
              <a:buClr>
                <a:schemeClr val="dk1"/>
              </a:buClr>
              <a:buSzPts val="3000"/>
              <a:buNone/>
              <a:defRPr sz="3000"/>
            </a:lvl7pPr>
            <a:lvl8pPr indent="-228600" lvl="7" marL="3657600" algn="l">
              <a:spcBef>
                <a:spcPts val="180"/>
              </a:spcBef>
              <a:spcAft>
                <a:spcPts val="0"/>
              </a:spcAft>
              <a:buClr>
                <a:schemeClr val="dk1"/>
              </a:buClr>
              <a:buSzPts val="3000"/>
              <a:buNone/>
              <a:defRPr sz="3000"/>
            </a:lvl8pPr>
            <a:lvl9pPr indent="-228600" lvl="8" marL="4114800" algn="l">
              <a:spcBef>
                <a:spcPts val="180"/>
              </a:spcBef>
              <a:spcAft>
                <a:spcPts val="0"/>
              </a:spcAft>
              <a:buClr>
                <a:schemeClr val="dk1"/>
              </a:buClr>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1675" y="1169500"/>
            <a:ext cx="120684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400"/>
              <a:buFont typeface="Russo One"/>
              <a:buNone/>
              <a:defRPr i="0" sz="4400" u="none" cap="none" strike="noStrike">
                <a:solidFill>
                  <a:schemeClr val="lt1"/>
                </a:solidFill>
                <a:latin typeface="Russo One"/>
                <a:ea typeface="Russo One"/>
                <a:cs typeface="Russo One"/>
                <a:sym typeface="Russo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2231525" y="317172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Char char="•"/>
              <a:defRPr i="0" sz="3200" u="none" cap="none" strike="noStrike">
                <a:solidFill>
                  <a:schemeClr val="lt1"/>
                </a:solidFill>
              </a:defRPr>
            </a:lvl1pPr>
            <a:lvl2pPr indent="-406400" lvl="1" marL="914400" marR="0" rtl="0" algn="l">
              <a:spcBef>
                <a:spcPts val="560"/>
              </a:spcBef>
              <a:spcAft>
                <a:spcPts val="0"/>
              </a:spcAft>
              <a:buClr>
                <a:schemeClr val="lt1"/>
              </a:buClr>
              <a:buSzPts val="2800"/>
              <a:buChar char="–"/>
              <a:defRPr i="0" sz="2800" u="none" cap="none" strike="noStrike">
                <a:solidFill>
                  <a:schemeClr val="lt1"/>
                </a:solidFill>
              </a:defRPr>
            </a:lvl2pPr>
            <a:lvl3pPr indent="-381000" lvl="2" marL="1371600" marR="0" rtl="0" algn="l">
              <a:spcBef>
                <a:spcPts val="480"/>
              </a:spcBef>
              <a:spcAft>
                <a:spcPts val="0"/>
              </a:spcAft>
              <a:buClr>
                <a:schemeClr val="lt1"/>
              </a:buClr>
              <a:buSzPts val="2400"/>
              <a:buChar char="•"/>
              <a:defRPr i="0" sz="2400" u="none" cap="none" strike="noStrike">
                <a:solidFill>
                  <a:schemeClr val="lt1"/>
                </a:solidFill>
              </a:defRPr>
            </a:lvl3pPr>
            <a:lvl4pPr indent="-355600" lvl="3" marL="1828800" marR="0" rtl="0" algn="l">
              <a:spcBef>
                <a:spcPts val="400"/>
              </a:spcBef>
              <a:spcAft>
                <a:spcPts val="0"/>
              </a:spcAft>
              <a:buClr>
                <a:schemeClr val="lt1"/>
              </a:buClr>
              <a:buSzPts val="2000"/>
              <a:buChar char="–"/>
              <a:defRPr i="0" sz="2000" u="none" cap="none" strike="noStrike">
                <a:solidFill>
                  <a:schemeClr val="lt1"/>
                </a:solidFill>
              </a:defRPr>
            </a:lvl4pPr>
            <a:lvl5pPr indent="-355600" lvl="4" marL="2286000" marR="0" rtl="0" algn="l">
              <a:spcBef>
                <a:spcPts val="400"/>
              </a:spcBef>
              <a:spcAft>
                <a:spcPts val="0"/>
              </a:spcAft>
              <a:buClr>
                <a:schemeClr val="lt1"/>
              </a:buClr>
              <a:buSzPts val="2000"/>
              <a:buChar char="»"/>
              <a:defRPr i="0" sz="2000" u="none" cap="none" strike="noStrike">
                <a:solidFill>
                  <a:schemeClr val="lt1"/>
                </a:solidFill>
              </a:defRPr>
            </a:lvl5pPr>
            <a:lvl6pPr indent="-355600" lvl="5" marL="2743200" marR="0" rtl="0" algn="l">
              <a:spcBef>
                <a:spcPts val="400"/>
              </a:spcBef>
              <a:spcAft>
                <a:spcPts val="0"/>
              </a:spcAft>
              <a:buClr>
                <a:schemeClr val="lt1"/>
              </a:buClr>
              <a:buSzPts val="2000"/>
              <a:buChar char="•"/>
              <a:defRPr i="0" sz="2000" u="none" cap="none" strike="noStrike">
                <a:solidFill>
                  <a:schemeClr val="lt1"/>
                </a:solidFill>
              </a:defRPr>
            </a:lvl6pPr>
            <a:lvl7pPr indent="-355600" lvl="6" marL="3200400" marR="0" rtl="0" algn="l">
              <a:spcBef>
                <a:spcPts val="400"/>
              </a:spcBef>
              <a:spcAft>
                <a:spcPts val="0"/>
              </a:spcAft>
              <a:buClr>
                <a:schemeClr val="lt1"/>
              </a:buClr>
              <a:buSzPts val="2000"/>
              <a:buChar char="•"/>
              <a:defRPr i="0" sz="2000" u="none" cap="none" strike="noStrike">
                <a:solidFill>
                  <a:schemeClr val="lt1"/>
                </a:solidFill>
              </a:defRPr>
            </a:lvl7pPr>
            <a:lvl8pPr indent="-355600" lvl="7" marL="3657600" marR="0" rtl="0" algn="l">
              <a:spcBef>
                <a:spcPts val="400"/>
              </a:spcBef>
              <a:spcAft>
                <a:spcPts val="0"/>
              </a:spcAft>
              <a:buClr>
                <a:schemeClr val="lt1"/>
              </a:buClr>
              <a:buSzPts val="2000"/>
              <a:buChar char="•"/>
              <a:defRPr i="0" sz="2000" u="none" cap="none" strike="noStrike">
                <a:solidFill>
                  <a:schemeClr val="lt1"/>
                </a:solidFill>
              </a:defRPr>
            </a:lvl8pPr>
            <a:lvl9pPr indent="-355600" lvl="8" marL="4114800" marR="0" rtl="0" algn="l">
              <a:spcBef>
                <a:spcPts val="400"/>
              </a:spcBef>
              <a:spcAft>
                <a:spcPts val="0"/>
              </a:spcAft>
              <a:buClr>
                <a:schemeClr val="lt1"/>
              </a:buClr>
              <a:buSzPts val="2000"/>
              <a:buChar char="•"/>
              <a:defRPr i="0" sz="2000" u="none" cap="none" strike="noStrike">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comments" Target="../comments/comment4.xml"/><Relationship Id="rId4" Type="http://schemas.openxmlformats.org/officeDocument/2006/relationships/image" Target="../media/image16.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comments" Target="../comments/comment5.xml"/><Relationship Id="rId4" Type="http://schemas.openxmlformats.org/officeDocument/2006/relationships/image" Target="../media/image1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comments" Target="../comments/commen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comments" Target="../comments/commen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comments" Target="../comments/commen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comments" Target="../comments/comment11.xml"/><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12.xml"/><Relationship Id="rId4" Type="http://schemas.openxmlformats.org/officeDocument/2006/relationships/image" Target="../media/image12.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comments" Target="../comments/comment13.xml"/><Relationship Id="rId4" Type="http://schemas.openxmlformats.org/officeDocument/2006/relationships/image" Target="../media/image12.png"/><Relationship Id="rId11" Type="http://schemas.openxmlformats.org/officeDocument/2006/relationships/image" Target="../media/image21.png"/><Relationship Id="rId10" Type="http://schemas.openxmlformats.org/officeDocument/2006/relationships/image" Target="../media/image17.png"/><Relationship Id="rId12" Type="http://schemas.openxmlformats.org/officeDocument/2006/relationships/image" Target="../media/image20.png"/><Relationship Id="rId9"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8.png"/><Relationship Id="rId8"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5.jp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grpSp>
        <p:nvGrpSpPr>
          <p:cNvPr id="32" name="Google Shape;32;p9"/>
          <p:cNvGrpSpPr/>
          <p:nvPr/>
        </p:nvGrpSpPr>
        <p:grpSpPr>
          <a:xfrm rot="-2700000">
            <a:off x="8208903" y="-6415230"/>
            <a:ext cx="6881910" cy="22187885"/>
            <a:chOff x="0" y="-47625"/>
            <a:chExt cx="1493538" cy="4815298"/>
          </a:xfrm>
        </p:grpSpPr>
        <p:sp>
          <p:nvSpPr>
            <p:cNvPr id="33" name="Google Shape;33;p9"/>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 name="Google Shape;34;p9"/>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 name="Google Shape;35;p9"/>
          <p:cNvGrpSpPr/>
          <p:nvPr/>
        </p:nvGrpSpPr>
        <p:grpSpPr>
          <a:xfrm>
            <a:off x="-226182" y="-1892816"/>
            <a:ext cx="6415703" cy="6415703"/>
            <a:chOff x="0" y="0"/>
            <a:chExt cx="812800" cy="812800"/>
          </a:xfrm>
        </p:grpSpPr>
        <p:sp>
          <p:nvSpPr>
            <p:cNvPr id="36" name="Google Shape;3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2CD9C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 name="Google Shape;38;p9"/>
          <p:cNvGrpSpPr/>
          <p:nvPr/>
        </p:nvGrpSpPr>
        <p:grpSpPr>
          <a:xfrm>
            <a:off x="6366387" y="4867904"/>
            <a:ext cx="8234639" cy="8234639"/>
            <a:chOff x="0" y="0"/>
            <a:chExt cx="812800" cy="812800"/>
          </a:xfrm>
        </p:grpSpPr>
        <p:sp>
          <p:nvSpPr>
            <p:cNvPr id="39" name="Google Shape;3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2CD9CB"/>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 name="Google Shape;40;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 name="Google Shape;41;p9"/>
          <p:cNvSpPr/>
          <p:nvPr/>
        </p:nvSpPr>
        <p:spPr>
          <a:xfrm rot="-2700000">
            <a:off x="-334197" y="-3060133"/>
            <a:ext cx="8352848" cy="20687626"/>
          </a:xfrm>
          <a:custGeom>
            <a:rect b="b" l="l" r="r" t="t"/>
            <a:pathLst>
              <a:path extrusionOk="0" h="4490671" w="1813156">
                <a:moveTo>
                  <a:pt x="0" y="0"/>
                </a:moveTo>
                <a:lnTo>
                  <a:pt x="1813156" y="0"/>
                </a:lnTo>
                <a:lnTo>
                  <a:pt x="1813156" y="4490671"/>
                </a:lnTo>
                <a:lnTo>
                  <a:pt x="0" y="4490671"/>
                </a:lnTo>
                <a:close/>
              </a:path>
            </a:pathLst>
          </a:custGeom>
          <a:gradFill>
            <a:gsLst>
              <a:gs pos="0">
                <a:srgbClr val="092AB9"/>
              </a:gs>
              <a:gs pos="100000">
                <a:srgbClr val="0920DE"/>
              </a:gs>
            </a:gsLst>
            <a:lin ang="5400000" scaled="0"/>
          </a:gradFill>
          <a:ln>
            <a:noFill/>
          </a:ln>
        </p:spPr>
      </p:sp>
      <p:sp>
        <p:nvSpPr>
          <p:cNvPr id="42" name="Google Shape;42;p9"/>
          <p:cNvSpPr txBox="1"/>
          <p:nvPr/>
        </p:nvSpPr>
        <p:spPr>
          <a:xfrm rot="-2700000">
            <a:off x="-6351696" y="1398275"/>
            <a:ext cx="3745212" cy="3964658"/>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 name="Google Shape;43;p9"/>
          <p:cNvGrpSpPr/>
          <p:nvPr/>
        </p:nvGrpSpPr>
        <p:grpSpPr>
          <a:xfrm rot="8100000">
            <a:off x="14762157" y="-5695837"/>
            <a:ext cx="6818075" cy="17553739"/>
            <a:chOff x="0" y="-47625"/>
            <a:chExt cx="1479680" cy="3809567"/>
          </a:xfrm>
        </p:grpSpPr>
        <p:sp>
          <p:nvSpPr>
            <p:cNvPr id="44" name="Google Shape;44;p9"/>
            <p:cNvSpPr/>
            <p:nvPr/>
          </p:nvSpPr>
          <p:spPr>
            <a:xfrm>
              <a:off x="0" y="0"/>
              <a:ext cx="1479680" cy="3761942"/>
            </a:xfrm>
            <a:custGeom>
              <a:rect b="b" l="l" r="r" t="t"/>
              <a:pathLst>
                <a:path extrusionOk="0" h="3761942" w="1479680">
                  <a:moveTo>
                    <a:pt x="0" y="0"/>
                  </a:moveTo>
                  <a:lnTo>
                    <a:pt x="1479680" y="0"/>
                  </a:lnTo>
                  <a:lnTo>
                    <a:pt x="1479680" y="3761942"/>
                  </a:lnTo>
                  <a:lnTo>
                    <a:pt x="0" y="3761942"/>
                  </a:lnTo>
                  <a:close/>
                </a:path>
              </a:pathLst>
            </a:custGeom>
            <a:gradFill>
              <a:gsLst>
                <a:gs pos="0">
                  <a:srgbClr val="2CD9CB"/>
                </a:gs>
                <a:gs pos="50000">
                  <a:srgbClr val="2CD9CB"/>
                </a:gs>
                <a:gs pos="100000">
                  <a:srgbClr val="566FF1"/>
                </a:gs>
              </a:gsLst>
              <a:lin ang="5400000" scaled="0"/>
            </a:gradFill>
            <a:ln>
              <a:noFill/>
            </a:ln>
          </p:spPr>
        </p:sp>
        <p:sp>
          <p:nvSpPr>
            <p:cNvPr id="45" name="Google Shape;45;p9"/>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 name="Google Shape;46;p9"/>
          <p:cNvSpPr/>
          <p:nvPr/>
        </p:nvSpPr>
        <p:spPr>
          <a:xfrm>
            <a:off x="9144000" y="-1209665"/>
            <a:ext cx="12139813" cy="13414158"/>
          </a:xfrm>
          <a:custGeom>
            <a:rect b="b" l="l" r="r" t="t"/>
            <a:pathLst>
              <a:path extrusionOk="0" h="13414158" w="12139813">
                <a:moveTo>
                  <a:pt x="0" y="0"/>
                </a:moveTo>
                <a:lnTo>
                  <a:pt x="12139813" y="0"/>
                </a:lnTo>
                <a:lnTo>
                  <a:pt x="12139813" y="13414158"/>
                </a:lnTo>
                <a:lnTo>
                  <a:pt x="0" y="1341415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 name="Google Shape;47;p9"/>
          <p:cNvSpPr/>
          <p:nvPr/>
        </p:nvSpPr>
        <p:spPr>
          <a:xfrm>
            <a:off x="9824652" y="-624996"/>
            <a:ext cx="8072901" cy="13884055"/>
          </a:xfrm>
          <a:custGeom>
            <a:rect b="b" l="l" r="r" t="t"/>
            <a:pathLst>
              <a:path extrusionOk="0" h="13884055" w="8072901">
                <a:moveTo>
                  <a:pt x="0" y="0"/>
                </a:moveTo>
                <a:lnTo>
                  <a:pt x="8072901" y="0"/>
                </a:lnTo>
                <a:lnTo>
                  <a:pt x="8072901" y="13884055"/>
                </a:lnTo>
                <a:lnTo>
                  <a:pt x="0" y="13884055"/>
                </a:lnTo>
                <a:lnTo>
                  <a:pt x="0" y="0"/>
                </a:lnTo>
                <a:close/>
              </a:path>
            </a:pathLst>
          </a:custGeom>
          <a:blipFill rotWithShape="1">
            <a:blip r:embed="rId4">
              <a:alphaModFix/>
            </a:blip>
            <a:stretch>
              <a:fillRect b="0" l="0" r="-14366" t="0"/>
            </a:stretch>
          </a:blipFill>
          <a:ln>
            <a:noFill/>
          </a:ln>
        </p:spPr>
      </p:sp>
      <p:grpSp>
        <p:nvGrpSpPr>
          <p:cNvPr id="48" name="Google Shape;48;p9"/>
          <p:cNvGrpSpPr/>
          <p:nvPr/>
        </p:nvGrpSpPr>
        <p:grpSpPr>
          <a:xfrm>
            <a:off x="1278632" y="1028700"/>
            <a:ext cx="1294922" cy="1294922"/>
            <a:chOff x="0" y="0"/>
            <a:chExt cx="812800" cy="812800"/>
          </a:xfrm>
        </p:grpSpPr>
        <p:sp>
          <p:nvSpPr>
            <p:cNvPr id="49" name="Google Shape;4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D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 name="Google Shape;51;p9"/>
          <p:cNvSpPr txBox="1"/>
          <p:nvPr/>
        </p:nvSpPr>
        <p:spPr>
          <a:xfrm>
            <a:off x="2793301" y="1356472"/>
            <a:ext cx="2833500" cy="76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FFFFFF"/>
                </a:solidFill>
                <a:latin typeface="NTR"/>
                <a:ea typeface="NTR"/>
                <a:cs typeface="NTR"/>
                <a:sym typeface="NTR"/>
              </a:rPr>
              <a:t>Group 6</a:t>
            </a:r>
            <a:endParaRPr/>
          </a:p>
        </p:txBody>
      </p:sp>
      <p:sp>
        <p:nvSpPr>
          <p:cNvPr id="52" name="Google Shape;52;p9"/>
          <p:cNvSpPr txBox="1"/>
          <p:nvPr/>
        </p:nvSpPr>
        <p:spPr>
          <a:xfrm>
            <a:off x="1657109" y="1290410"/>
            <a:ext cx="840300" cy="76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FFFFFF"/>
                </a:solidFill>
                <a:latin typeface="NTR"/>
                <a:ea typeface="NTR"/>
                <a:cs typeface="NTR"/>
                <a:sym typeface="NTR"/>
              </a:rPr>
              <a:t>P1</a:t>
            </a:r>
            <a:endParaRPr/>
          </a:p>
        </p:txBody>
      </p:sp>
      <p:grpSp>
        <p:nvGrpSpPr>
          <p:cNvPr id="53" name="Google Shape;53;p9"/>
          <p:cNvGrpSpPr/>
          <p:nvPr/>
        </p:nvGrpSpPr>
        <p:grpSpPr>
          <a:xfrm>
            <a:off x="905109" y="4057062"/>
            <a:ext cx="9707229" cy="5046285"/>
            <a:chOff x="974384" y="4576587"/>
            <a:chExt cx="9707229" cy="5046285"/>
          </a:xfrm>
        </p:grpSpPr>
        <p:sp>
          <p:nvSpPr>
            <p:cNvPr id="54" name="Google Shape;54;p9"/>
            <p:cNvSpPr txBox="1"/>
            <p:nvPr/>
          </p:nvSpPr>
          <p:spPr>
            <a:xfrm>
              <a:off x="1139630" y="5682372"/>
              <a:ext cx="9541983" cy="394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400">
                  <a:solidFill>
                    <a:srgbClr val="FFFFFF"/>
                  </a:solidFill>
                  <a:latin typeface="Russo One"/>
                  <a:ea typeface="Russo One"/>
                  <a:cs typeface="Russo One"/>
                  <a:sym typeface="Russo One"/>
                </a:rPr>
                <a:t>Analyzing Public Perception of Deepseek’s Influence on the AI Market</a:t>
              </a:r>
              <a:endParaRPr sz="100"/>
            </a:p>
          </p:txBody>
        </p:sp>
        <p:grpSp>
          <p:nvGrpSpPr>
            <p:cNvPr id="55" name="Google Shape;55;p9"/>
            <p:cNvGrpSpPr/>
            <p:nvPr/>
          </p:nvGrpSpPr>
          <p:grpSpPr>
            <a:xfrm>
              <a:off x="974384" y="4576587"/>
              <a:ext cx="3566694" cy="904674"/>
              <a:chOff x="0" y="-126565"/>
              <a:chExt cx="6184125" cy="1206231"/>
            </a:xfrm>
          </p:grpSpPr>
          <p:grpSp>
            <p:nvGrpSpPr>
              <p:cNvPr id="56" name="Google Shape;56;p9"/>
              <p:cNvGrpSpPr/>
              <p:nvPr/>
            </p:nvGrpSpPr>
            <p:grpSpPr>
              <a:xfrm>
                <a:off x="0" y="-126565"/>
                <a:ext cx="6184125" cy="1206231"/>
                <a:chOff x="0" y="-47626"/>
                <a:chExt cx="2327067" cy="453901"/>
              </a:xfrm>
            </p:grpSpPr>
            <p:sp>
              <p:nvSpPr>
                <p:cNvPr id="57" name="Google Shape;57;p9"/>
                <p:cNvSpPr/>
                <p:nvPr/>
              </p:nvSpPr>
              <p:spPr>
                <a:xfrm>
                  <a:off x="0" y="-47626"/>
                  <a:ext cx="2327067" cy="406400"/>
                </a:xfrm>
                <a:custGeom>
                  <a:rect b="b" l="l" r="r" t="t"/>
                  <a:pathLst>
                    <a:path extrusionOk="0" h="406400" w="2327067">
                      <a:moveTo>
                        <a:pt x="2123867" y="0"/>
                      </a:moveTo>
                      <a:cubicBezTo>
                        <a:pt x="2236092" y="0"/>
                        <a:pt x="2327067" y="90976"/>
                        <a:pt x="2327067" y="203200"/>
                      </a:cubicBezTo>
                      <a:cubicBezTo>
                        <a:pt x="2327067" y="315424"/>
                        <a:pt x="2236092" y="406400"/>
                        <a:pt x="21238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58" name="Google Shape;58;p9"/>
                <p:cNvSpPr txBox="1"/>
                <p:nvPr/>
              </p:nvSpPr>
              <p:spPr>
                <a:xfrm>
                  <a:off x="0" y="-47625"/>
                  <a:ext cx="812700" cy="45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 name="Google Shape;59;p9"/>
              <p:cNvSpPr txBox="1"/>
              <p:nvPr/>
            </p:nvSpPr>
            <p:spPr>
              <a:xfrm>
                <a:off x="732213" y="19085"/>
                <a:ext cx="5175300" cy="788700"/>
              </a:xfrm>
              <a:prstGeom prst="rect">
                <a:avLst/>
              </a:prstGeom>
              <a:noFill/>
              <a:ln>
                <a:noFill/>
              </a:ln>
            </p:spPr>
            <p:txBody>
              <a:bodyPr anchorCtr="0" anchor="t" bIns="0" lIns="0" spcFirstLastPara="1" rIns="0" wrap="square" tIns="0">
                <a:spAutoFit/>
              </a:bodyPr>
              <a:lstStyle/>
              <a:p>
                <a:pPr indent="0" lvl="0" marL="0" marR="0" rtl="0" algn="l">
                  <a:lnSpc>
                    <a:spcPct val="139995"/>
                  </a:lnSpc>
                  <a:spcBef>
                    <a:spcPts val="0"/>
                  </a:spcBef>
                  <a:spcAft>
                    <a:spcPts val="0"/>
                  </a:spcAft>
                  <a:buNone/>
                </a:pPr>
                <a:r>
                  <a:rPr lang="en-US" sz="3843">
                    <a:solidFill>
                      <a:srgbClr val="FFFFFF"/>
                    </a:solidFill>
                    <a:latin typeface="Montserrat Light"/>
                    <a:ea typeface="Montserrat Light"/>
                    <a:cs typeface="Montserrat Light"/>
                    <a:sym typeface="Montserrat Light"/>
                  </a:rPr>
                  <a:t>AI MARKET </a:t>
                </a:r>
                <a:endParaRPr sz="1100"/>
              </a:p>
            </p:txBody>
          </p:sp>
        </p:grpSp>
      </p:grpSp>
      <p:sp>
        <p:nvSpPr>
          <p:cNvPr id="60" name="Google Shape;60;p9"/>
          <p:cNvSpPr txBox="1"/>
          <p:nvPr/>
        </p:nvSpPr>
        <p:spPr>
          <a:xfrm>
            <a:off x="1016325" y="9103350"/>
            <a:ext cx="997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rPr>
              <a:t>By: Alex Ivanoff, Brynn Butler, Noah Schmidt, Pojanart Foote, and Stephanie Fritz</a:t>
            </a:r>
            <a:endParaRPr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245" name="Shape 245"/>
        <p:cNvGrpSpPr/>
        <p:nvPr/>
      </p:nvGrpSpPr>
      <p:grpSpPr>
        <a:xfrm>
          <a:off x="0" y="0"/>
          <a:ext cx="0" cy="0"/>
          <a:chOff x="0" y="0"/>
          <a:chExt cx="0" cy="0"/>
        </a:xfrm>
      </p:grpSpPr>
      <p:grpSp>
        <p:nvGrpSpPr>
          <p:cNvPr id="246" name="Google Shape;246;p18"/>
          <p:cNvGrpSpPr/>
          <p:nvPr/>
        </p:nvGrpSpPr>
        <p:grpSpPr>
          <a:xfrm>
            <a:off x="13260857" y="830951"/>
            <a:ext cx="3574130" cy="3574130"/>
            <a:chOff x="0" y="0"/>
            <a:chExt cx="4765507" cy="4765507"/>
          </a:xfrm>
        </p:grpSpPr>
        <p:grpSp>
          <p:nvGrpSpPr>
            <p:cNvPr id="247" name="Google Shape;247;p18"/>
            <p:cNvGrpSpPr/>
            <p:nvPr/>
          </p:nvGrpSpPr>
          <p:grpSpPr>
            <a:xfrm>
              <a:off x="0" y="0"/>
              <a:ext cx="4765507" cy="4765507"/>
              <a:chOff x="0" y="0"/>
              <a:chExt cx="812800" cy="812800"/>
            </a:xfrm>
          </p:grpSpPr>
          <p:sp>
            <p:nvSpPr>
              <p:cNvPr id="248" name="Google Shape;24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0" name="Google Shape;250;p18"/>
            <p:cNvGrpSpPr/>
            <p:nvPr/>
          </p:nvGrpSpPr>
          <p:grpSpPr>
            <a:xfrm>
              <a:off x="86932" y="86932"/>
              <a:ext cx="4591643" cy="4591643"/>
              <a:chOff x="0" y="0"/>
              <a:chExt cx="812800" cy="812800"/>
            </a:xfrm>
          </p:grpSpPr>
          <p:sp>
            <p:nvSpPr>
              <p:cNvPr id="251" name="Google Shape;25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2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53" name="Google Shape;253;p18"/>
          <p:cNvSpPr txBox="1"/>
          <p:nvPr/>
        </p:nvSpPr>
        <p:spPr>
          <a:xfrm>
            <a:off x="3138442" y="1053872"/>
            <a:ext cx="12011100" cy="129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8400">
                <a:solidFill>
                  <a:srgbClr val="FFFFFF"/>
                </a:solidFill>
                <a:latin typeface="Russo One"/>
                <a:ea typeface="Russo One"/>
                <a:cs typeface="Russo One"/>
                <a:sym typeface="Russo One"/>
              </a:rPr>
              <a:t>Analysis Approach</a:t>
            </a:r>
            <a:endParaRPr sz="8400"/>
          </a:p>
        </p:txBody>
      </p:sp>
      <p:sp>
        <p:nvSpPr>
          <p:cNvPr id="254" name="Google Shape;254;p18"/>
          <p:cNvSpPr/>
          <p:nvPr/>
        </p:nvSpPr>
        <p:spPr>
          <a:xfrm rot="3058485">
            <a:off x="11841090" y="6768380"/>
            <a:ext cx="12893820" cy="9116334"/>
          </a:xfrm>
          <a:custGeom>
            <a:rect b="b" l="l" r="r" t="t"/>
            <a:pathLst>
              <a:path extrusionOk="0" h="9116334" w="12893820">
                <a:moveTo>
                  <a:pt x="0" y="0"/>
                </a:moveTo>
                <a:lnTo>
                  <a:pt x="12893820" y="0"/>
                </a:lnTo>
                <a:lnTo>
                  <a:pt x="12893820" y="9116334"/>
                </a:lnTo>
                <a:lnTo>
                  <a:pt x="0" y="9116334"/>
                </a:lnTo>
                <a:lnTo>
                  <a:pt x="0" y="0"/>
                </a:lnTo>
                <a:close/>
              </a:path>
            </a:pathLst>
          </a:custGeom>
          <a:blipFill rotWithShape="1">
            <a:blip r:embed="rId4">
              <a:alphaModFix/>
            </a:blip>
            <a:stretch>
              <a:fillRect b="-1180" l="0" r="0" t="-1181"/>
            </a:stretch>
          </a:blipFill>
          <a:ln>
            <a:noFill/>
          </a:ln>
        </p:spPr>
      </p:sp>
      <p:sp>
        <p:nvSpPr>
          <p:cNvPr id="255" name="Google Shape;255;p18"/>
          <p:cNvSpPr/>
          <p:nvPr/>
        </p:nvSpPr>
        <p:spPr>
          <a:xfrm rot="-1255470">
            <a:off x="-8351480" y="-2934876"/>
            <a:ext cx="13644644" cy="8237954"/>
          </a:xfrm>
          <a:custGeom>
            <a:rect b="b" l="l" r="r" t="t"/>
            <a:pathLst>
              <a:path extrusionOk="0" h="8229600" w="13630807">
                <a:moveTo>
                  <a:pt x="0" y="0"/>
                </a:moveTo>
                <a:lnTo>
                  <a:pt x="13630808" y="0"/>
                </a:lnTo>
                <a:lnTo>
                  <a:pt x="13630808" y="8229600"/>
                </a:lnTo>
                <a:lnTo>
                  <a:pt x="0" y="8229600"/>
                </a:lnTo>
                <a:lnTo>
                  <a:pt x="0" y="0"/>
                </a:lnTo>
                <a:close/>
              </a:path>
            </a:pathLst>
          </a:custGeom>
          <a:blipFill rotWithShape="1">
            <a:blip r:embed="rId5">
              <a:alphaModFix/>
            </a:blip>
            <a:stretch>
              <a:fillRect b="0" l="0" r="0" t="0"/>
            </a:stretch>
          </a:blipFill>
          <a:ln>
            <a:noFill/>
          </a:ln>
        </p:spPr>
      </p:sp>
      <p:grpSp>
        <p:nvGrpSpPr>
          <p:cNvPr id="256" name="Google Shape;256;p18"/>
          <p:cNvGrpSpPr/>
          <p:nvPr/>
        </p:nvGrpSpPr>
        <p:grpSpPr>
          <a:xfrm rot="5474810">
            <a:off x="822155" y="7962524"/>
            <a:ext cx="829252" cy="829252"/>
            <a:chOff x="0" y="0"/>
            <a:chExt cx="812800" cy="812800"/>
          </a:xfrm>
        </p:grpSpPr>
        <p:sp>
          <p:nvSpPr>
            <p:cNvPr id="257" name="Google Shape;25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9" name="Google Shape;259;p18"/>
          <p:cNvSpPr txBox="1"/>
          <p:nvPr/>
        </p:nvSpPr>
        <p:spPr>
          <a:xfrm>
            <a:off x="3484650" y="3121250"/>
            <a:ext cx="11318700" cy="507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3400">
                <a:solidFill>
                  <a:schemeClr val="lt1"/>
                </a:solidFill>
              </a:rPr>
              <a:t> Briefly explain the analysis approach (example):</a:t>
            </a:r>
            <a:endParaRPr sz="3400">
              <a:solidFill>
                <a:schemeClr val="lt1"/>
              </a:solidFill>
            </a:endParaRPr>
          </a:p>
          <a:p>
            <a:pPr indent="-444500" lvl="0" marL="457200" rtl="0" algn="l">
              <a:lnSpc>
                <a:spcPct val="115000"/>
              </a:lnSpc>
              <a:spcBef>
                <a:spcPts val="1200"/>
              </a:spcBef>
              <a:spcAft>
                <a:spcPts val="0"/>
              </a:spcAft>
              <a:buClr>
                <a:schemeClr val="lt1"/>
              </a:buClr>
              <a:buSzPts val="3400"/>
              <a:buChar char="●"/>
            </a:pPr>
            <a:r>
              <a:rPr b="1" lang="en-US" sz="3400">
                <a:solidFill>
                  <a:schemeClr val="lt1"/>
                </a:solidFill>
              </a:rPr>
              <a:t>Sentiment Analysis</a:t>
            </a:r>
            <a:r>
              <a:rPr lang="en-US" sz="3400">
                <a:solidFill>
                  <a:schemeClr val="lt1"/>
                </a:solidFill>
              </a:rPr>
              <a:t> (positive, neutral, negative classification)</a:t>
            </a:r>
            <a:endParaRPr sz="3400">
              <a:solidFill>
                <a:schemeClr val="lt1"/>
              </a:solidFill>
            </a:endParaRPr>
          </a:p>
          <a:p>
            <a:pPr indent="-444500" lvl="0" marL="457200" rtl="0" algn="l">
              <a:lnSpc>
                <a:spcPct val="115000"/>
              </a:lnSpc>
              <a:spcBef>
                <a:spcPts val="0"/>
              </a:spcBef>
              <a:spcAft>
                <a:spcPts val="0"/>
              </a:spcAft>
              <a:buClr>
                <a:schemeClr val="lt1"/>
              </a:buClr>
              <a:buSzPts val="3400"/>
              <a:buChar char="●"/>
            </a:pPr>
            <a:r>
              <a:rPr b="1" lang="en-US" sz="3400">
                <a:solidFill>
                  <a:schemeClr val="lt1"/>
                </a:solidFill>
              </a:rPr>
              <a:t>Topic Modeling</a:t>
            </a:r>
            <a:r>
              <a:rPr lang="en-US" sz="3400">
                <a:solidFill>
                  <a:schemeClr val="lt1"/>
                </a:solidFill>
              </a:rPr>
              <a:t> (finding key themes in news coverage)</a:t>
            </a:r>
            <a:endParaRPr sz="3400">
              <a:solidFill>
                <a:schemeClr val="lt1"/>
              </a:solidFill>
            </a:endParaRPr>
          </a:p>
          <a:p>
            <a:pPr indent="-444500" lvl="0" marL="457200" rtl="0" algn="l">
              <a:lnSpc>
                <a:spcPct val="115000"/>
              </a:lnSpc>
              <a:spcBef>
                <a:spcPts val="0"/>
              </a:spcBef>
              <a:spcAft>
                <a:spcPts val="0"/>
              </a:spcAft>
              <a:buClr>
                <a:schemeClr val="lt1"/>
              </a:buClr>
              <a:buSzPts val="3400"/>
              <a:buChar char="●"/>
            </a:pPr>
            <a:r>
              <a:rPr b="1" lang="en-US" sz="3400">
                <a:solidFill>
                  <a:schemeClr val="lt1"/>
                </a:solidFill>
              </a:rPr>
              <a:t>Stock Market Trends</a:t>
            </a:r>
            <a:r>
              <a:rPr lang="en-US" sz="3400">
                <a:solidFill>
                  <a:schemeClr val="lt1"/>
                </a:solidFill>
              </a:rPr>
              <a:t> (comparing AI companies to Nasdaq performance)</a:t>
            </a:r>
            <a:endParaRPr sz="3400">
              <a:solidFill>
                <a:schemeClr val="lt1"/>
              </a:solidFill>
            </a:endParaRPr>
          </a:p>
          <a:p>
            <a:pPr indent="-444500" lvl="0" marL="457200" rtl="0" algn="l">
              <a:lnSpc>
                <a:spcPct val="115000"/>
              </a:lnSpc>
              <a:spcBef>
                <a:spcPts val="0"/>
              </a:spcBef>
              <a:spcAft>
                <a:spcPts val="0"/>
              </a:spcAft>
              <a:buClr>
                <a:schemeClr val="lt1"/>
              </a:buClr>
              <a:buSzPts val="3400"/>
              <a:buChar char="●"/>
            </a:pPr>
            <a:r>
              <a:rPr b="1" lang="en-US" sz="3400">
                <a:solidFill>
                  <a:schemeClr val="lt1"/>
                </a:solidFill>
              </a:rPr>
              <a:t>Statistical Analysis</a:t>
            </a:r>
            <a:r>
              <a:rPr lang="en-US" sz="3400">
                <a:solidFill>
                  <a:schemeClr val="lt1"/>
                </a:solidFill>
              </a:rPr>
              <a:t> (correlation, regression, time series)</a:t>
            </a:r>
            <a:endParaRPr sz="3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D9CB"/>
            </a:gs>
            <a:gs pos="50000">
              <a:srgbClr val="2CD9CB"/>
            </a:gs>
            <a:gs pos="100000">
              <a:srgbClr val="566FF1"/>
            </a:gs>
          </a:gsLst>
          <a:lin ang="5400012" scaled="0"/>
        </a:gradFill>
      </p:bgPr>
    </p:bg>
    <p:spTree>
      <p:nvGrpSpPr>
        <p:cNvPr id="263" name="Shape 263"/>
        <p:cNvGrpSpPr/>
        <p:nvPr/>
      </p:nvGrpSpPr>
      <p:grpSpPr>
        <a:xfrm>
          <a:off x="0" y="0"/>
          <a:ext cx="0" cy="0"/>
          <a:chOff x="0" y="0"/>
          <a:chExt cx="0" cy="0"/>
        </a:xfrm>
      </p:grpSpPr>
      <p:sp>
        <p:nvSpPr>
          <p:cNvPr id="264" name="Google Shape;264;p19"/>
          <p:cNvSpPr/>
          <p:nvPr/>
        </p:nvSpPr>
        <p:spPr>
          <a:xfrm>
            <a:off x="13099412" y="-3819889"/>
            <a:ext cx="7024854" cy="8229600"/>
          </a:xfrm>
          <a:custGeom>
            <a:rect b="b" l="l" r="r" t="t"/>
            <a:pathLst>
              <a:path extrusionOk="0" h="8229600" w="7024854">
                <a:moveTo>
                  <a:pt x="0" y="0"/>
                </a:moveTo>
                <a:lnTo>
                  <a:pt x="7024854" y="0"/>
                </a:lnTo>
                <a:lnTo>
                  <a:pt x="7024854" y="8229600"/>
                </a:lnTo>
                <a:lnTo>
                  <a:pt x="0" y="8229600"/>
                </a:lnTo>
                <a:lnTo>
                  <a:pt x="0" y="0"/>
                </a:lnTo>
                <a:close/>
              </a:path>
            </a:pathLst>
          </a:custGeom>
          <a:blipFill rotWithShape="1">
            <a:blip r:embed="rId4">
              <a:alphaModFix/>
            </a:blip>
            <a:stretch>
              <a:fillRect b="0" l="0" r="0" t="0"/>
            </a:stretch>
          </a:blipFill>
          <a:ln>
            <a:noFill/>
          </a:ln>
        </p:spPr>
      </p:sp>
      <p:sp>
        <p:nvSpPr>
          <p:cNvPr id="265" name="Google Shape;265;p19"/>
          <p:cNvSpPr/>
          <p:nvPr/>
        </p:nvSpPr>
        <p:spPr>
          <a:xfrm>
            <a:off x="-3958534" y="4146186"/>
            <a:ext cx="7447788" cy="8229600"/>
          </a:xfrm>
          <a:custGeom>
            <a:rect b="b" l="l" r="r" t="t"/>
            <a:pathLst>
              <a:path extrusionOk="0" h="8229600" w="7447788">
                <a:moveTo>
                  <a:pt x="0" y="0"/>
                </a:moveTo>
                <a:lnTo>
                  <a:pt x="7447788" y="0"/>
                </a:lnTo>
                <a:lnTo>
                  <a:pt x="7447788" y="8229600"/>
                </a:lnTo>
                <a:lnTo>
                  <a:pt x="0" y="8229600"/>
                </a:lnTo>
                <a:lnTo>
                  <a:pt x="0" y="0"/>
                </a:lnTo>
                <a:close/>
              </a:path>
            </a:pathLst>
          </a:custGeom>
          <a:blipFill rotWithShape="1">
            <a:blip r:embed="rId5">
              <a:alphaModFix/>
            </a:blip>
            <a:stretch>
              <a:fillRect b="0" l="0" r="0" t="0"/>
            </a:stretch>
          </a:blipFill>
          <a:ln>
            <a:noFill/>
          </a:ln>
        </p:spPr>
      </p:sp>
      <p:sp>
        <p:nvSpPr>
          <p:cNvPr id="266" name="Google Shape;266;p19"/>
          <p:cNvSpPr txBox="1"/>
          <p:nvPr/>
        </p:nvSpPr>
        <p:spPr>
          <a:xfrm>
            <a:off x="1790100" y="2742300"/>
            <a:ext cx="14707800" cy="4802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Data Visualizations </a:t>
            </a:r>
            <a:endParaRPr sz="10400">
              <a:solidFill>
                <a:srgbClr val="FFFFFF"/>
              </a:solidFill>
              <a:latin typeface="Russo One"/>
              <a:ea typeface="Russo One"/>
              <a:cs typeface="Russo One"/>
              <a:sym typeface="Russo One"/>
            </a:endParaRPr>
          </a:p>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&amp; </a:t>
            </a:r>
            <a:endParaRPr sz="10400">
              <a:solidFill>
                <a:srgbClr val="FFFFFF"/>
              </a:solidFill>
              <a:latin typeface="Russo One"/>
              <a:ea typeface="Russo One"/>
              <a:cs typeface="Russo One"/>
              <a:sym typeface="Russo One"/>
            </a:endParaRPr>
          </a:p>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Key Insights</a:t>
            </a:r>
            <a:endParaRPr sz="10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0"/>
          <p:cNvSpPr txBox="1"/>
          <p:nvPr>
            <p:ph type="title"/>
          </p:nvPr>
        </p:nvSpPr>
        <p:spPr>
          <a:xfrm>
            <a:off x="1337913" y="2399975"/>
            <a:ext cx="54864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Stock Market Performance</a:t>
            </a:r>
            <a:endParaRPr/>
          </a:p>
        </p:txBody>
      </p:sp>
      <p:sp>
        <p:nvSpPr>
          <p:cNvPr id="272" name="Google Shape;272;p20"/>
          <p:cNvSpPr txBox="1"/>
          <p:nvPr>
            <p:ph idx="1" type="body"/>
          </p:nvPr>
        </p:nvSpPr>
        <p:spPr>
          <a:xfrm>
            <a:off x="1516450" y="4263904"/>
            <a:ext cx="5486400" cy="1070100"/>
          </a:xfrm>
          <a:prstGeom prst="rect">
            <a:avLst/>
          </a:prstGeom>
        </p:spPr>
        <p:txBody>
          <a:bodyPr anchorCtr="0" anchor="t" bIns="45700" lIns="91425" spcFirstLastPara="1" rIns="91425" wrap="square" tIns="45700">
            <a:normAutofit fontScale="85000"/>
          </a:bodyPr>
          <a:lstStyle/>
          <a:p>
            <a:pPr indent="0" lvl="0" marL="0" rtl="0" algn="l">
              <a:spcBef>
                <a:spcPts val="280"/>
              </a:spcBef>
              <a:spcAft>
                <a:spcPts val="0"/>
              </a:spcAft>
              <a:buNone/>
            </a:pPr>
            <a:r>
              <a:rPr lang="en-US"/>
              <a:t>Line chart comparing AI tech stocks to Nasdaq over the past two years</a:t>
            </a:r>
            <a:endParaRPr/>
          </a:p>
        </p:txBody>
      </p:sp>
      <p:sp>
        <p:nvSpPr>
          <p:cNvPr id="273" name="Google Shape;273;p20"/>
          <p:cNvSpPr/>
          <p:nvPr>
            <p:ph idx="2" type="pic"/>
          </p:nvPr>
        </p:nvSpPr>
        <p:spPr>
          <a:xfrm>
            <a:off x="9256879" y="2122900"/>
            <a:ext cx="7474800" cy="5606100"/>
          </a:xfrm>
          <a:prstGeom prst="rect">
            <a:avLst/>
          </a:prstGeom>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1"/>
          <p:cNvSpPr txBox="1"/>
          <p:nvPr>
            <p:ph type="title"/>
          </p:nvPr>
        </p:nvSpPr>
        <p:spPr>
          <a:xfrm>
            <a:off x="1337913" y="2399975"/>
            <a:ext cx="54864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Sentiment Analysis</a:t>
            </a:r>
            <a:endParaRPr/>
          </a:p>
        </p:txBody>
      </p:sp>
      <p:sp>
        <p:nvSpPr>
          <p:cNvPr id="279" name="Google Shape;279;p21"/>
          <p:cNvSpPr txBox="1"/>
          <p:nvPr>
            <p:ph idx="1" type="body"/>
          </p:nvPr>
        </p:nvSpPr>
        <p:spPr>
          <a:xfrm>
            <a:off x="1516450" y="4263919"/>
            <a:ext cx="5486400" cy="20571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US" sz="2550"/>
              <a:t>Pie chart or bar graph showing </a:t>
            </a:r>
            <a:r>
              <a:rPr b="1" lang="en-US" sz="2550"/>
              <a:t>Deepseek-related sentiment distribution</a:t>
            </a:r>
            <a:endParaRPr sz="2550"/>
          </a:p>
        </p:txBody>
      </p:sp>
      <p:sp>
        <p:nvSpPr>
          <p:cNvPr id="280" name="Google Shape;280;p21"/>
          <p:cNvSpPr/>
          <p:nvPr>
            <p:ph idx="2" type="pic"/>
          </p:nvPr>
        </p:nvSpPr>
        <p:spPr>
          <a:xfrm>
            <a:off x="9256879" y="2122900"/>
            <a:ext cx="7474800" cy="5606100"/>
          </a:xfrm>
          <a:prstGeom prst="rect">
            <a:avLst/>
          </a:prstGeom>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txBox="1"/>
          <p:nvPr>
            <p:ph type="title"/>
          </p:nvPr>
        </p:nvSpPr>
        <p:spPr>
          <a:xfrm>
            <a:off x="1337913" y="2399975"/>
            <a:ext cx="54864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Sentiment Over Time</a:t>
            </a:r>
            <a:endParaRPr/>
          </a:p>
        </p:txBody>
      </p:sp>
      <p:sp>
        <p:nvSpPr>
          <p:cNvPr id="286" name="Google Shape;286;p22"/>
          <p:cNvSpPr txBox="1"/>
          <p:nvPr>
            <p:ph idx="1" type="body"/>
          </p:nvPr>
        </p:nvSpPr>
        <p:spPr>
          <a:xfrm>
            <a:off x="1516450" y="4263917"/>
            <a:ext cx="5486400" cy="19533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US" sz="2550"/>
              <a:t>Line graph tracking </a:t>
            </a:r>
            <a:r>
              <a:rPr b="1" lang="en-US" sz="2550"/>
              <a:t>how public sentiment has changed</a:t>
            </a:r>
            <a:r>
              <a:rPr lang="en-US" sz="2550"/>
              <a:t> over key events</a:t>
            </a:r>
            <a:endParaRPr sz="2550"/>
          </a:p>
        </p:txBody>
      </p:sp>
      <p:sp>
        <p:nvSpPr>
          <p:cNvPr id="287" name="Google Shape;287;p22"/>
          <p:cNvSpPr/>
          <p:nvPr>
            <p:ph idx="2" type="pic"/>
          </p:nvPr>
        </p:nvSpPr>
        <p:spPr>
          <a:xfrm>
            <a:off x="9256879" y="2122900"/>
            <a:ext cx="7474800" cy="5606100"/>
          </a:xfrm>
          <a:prstGeom prst="rect">
            <a:avLst/>
          </a:prstGeom>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3"/>
          <p:cNvSpPr txBox="1"/>
          <p:nvPr>
            <p:ph type="title"/>
          </p:nvPr>
        </p:nvSpPr>
        <p:spPr>
          <a:xfrm>
            <a:off x="1337913" y="2399975"/>
            <a:ext cx="54864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Topic Analysis</a:t>
            </a:r>
            <a:endParaRPr/>
          </a:p>
        </p:txBody>
      </p:sp>
      <p:sp>
        <p:nvSpPr>
          <p:cNvPr id="293" name="Google Shape;293;p23"/>
          <p:cNvSpPr txBox="1"/>
          <p:nvPr>
            <p:ph idx="1" type="body"/>
          </p:nvPr>
        </p:nvSpPr>
        <p:spPr>
          <a:xfrm>
            <a:off x="1516450" y="4263907"/>
            <a:ext cx="5486400" cy="12780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US" sz="2550"/>
              <a:t>Word cloud or bar chart of </a:t>
            </a:r>
            <a:r>
              <a:rPr b="1" lang="en-US" sz="2550"/>
              <a:t>most common themes</a:t>
            </a:r>
            <a:r>
              <a:rPr lang="en-US" sz="2550"/>
              <a:t> in news coverage</a:t>
            </a:r>
            <a:endParaRPr sz="2550"/>
          </a:p>
        </p:txBody>
      </p:sp>
      <p:sp>
        <p:nvSpPr>
          <p:cNvPr id="294" name="Google Shape;294;p23"/>
          <p:cNvSpPr/>
          <p:nvPr>
            <p:ph idx="2" type="pic"/>
          </p:nvPr>
        </p:nvSpPr>
        <p:spPr>
          <a:xfrm>
            <a:off x="9256879" y="2122900"/>
            <a:ext cx="7474800" cy="5606100"/>
          </a:xfrm>
          <a:prstGeom prst="rect">
            <a:avLst/>
          </a:prstGeom>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ph type="title"/>
          </p:nvPr>
        </p:nvSpPr>
        <p:spPr>
          <a:xfrm>
            <a:off x="1337913" y="2399975"/>
            <a:ext cx="5486400" cy="566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Deepseek’s Impact on AI Stocks</a:t>
            </a:r>
            <a:endParaRPr/>
          </a:p>
        </p:txBody>
      </p:sp>
      <p:sp>
        <p:nvSpPr>
          <p:cNvPr id="300" name="Google Shape;300;p24"/>
          <p:cNvSpPr txBox="1"/>
          <p:nvPr>
            <p:ph idx="1" type="body"/>
          </p:nvPr>
        </p:nvSpPr>
        <p:spPr>
          <a:xfrm>
            <a:off x="1516450" y="4263915"/>
            <a:ext cx="5486400" cy="18321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US" sz="2550"/>
              <a:t>Scatter plot or regression analysis showing the </a:t>
            </a:r>
            <a:r>
              <a:rPr b="1" lang="en-US" sz="2550"/>
              <a:t>correlation between sentiment and stock movement</a:t>
            </a:r>
            <a:endParaRPr sz="2550"/>
          </a:p>
        </p:txBody>
      </p:sp>
      <p:sp>
        <p:nvSpPr>
          <p:cNvPr id="301" name="Google Shape;301;p24"/>
          <p:cNvSpPr/>
          <p:nvPr>
            <p:ph idx="2" type="pic"/>
          </p:nvPr>
        </p:nvSpPr>
        <p:spPr>
          <a:xfrm>
            <a:off x="9256879" y="2122900"/>
            <a:ext cx="7474800" cy="5606100"/>
          </a:xfrm>
          <a:prstGeom prst="rect">
            <a:avLst/>
          </a:prstGeom>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D9CB"/>
            </a:gs>
            <a:gs pos="50000">
              <a:srgbClr val="2CD9CB"/>
            </a:gs>
            <a:gs pos="100000">
              <a:srgbClr val="566FF1"/>
            </a:gs>
          </a:gsLst>
          <a:lin ang="5400012" scaled="0"/>
        </a:gradFill>
      </p:bgPr>
    </p:bg>
    <p:spTree>
      <p:nvGrpSpPr>
        <p:cNvPr id="305" name="Shape 305"/>
        <p:cNvGrpSpPr/>
        <p:nvPr/>
      </p:nvGrpSpPr>
      <p:grpSpPr>
        <a:xfrm>
          <a:off x="0" y="0"/>
          <a:ext cx="0" cy="0"/>
          <a:chOff x="0" y="0"/>
          <a:chExt cx="0" cy="0"/>
        </a:xfrm>
      </p:grpSpPr>
      <p:sp>
        <p:nvSpPr>
          <p:cNvPr id="306" name="Google Shape;306;p25"/>
          <p:cNvSpPr/>
          <p:nvPr/>
        </p:nvSpPr>
        <p:spPr>
          <a:xfrm>
            <a:off x="13099412" y="-3819889"/>
            <a:ext cx="7024854" cy="8229600"/>
          </a:xfrm>
          <a:custGeom>
            <a:rect b="b" l="l" r="r" t="t"/>
            <a:pathLst>
              <a:path extrusionOk="0" h="8229600" w="7024854">
                <a:moveTo>
                  <a:pt x="0" y="0"/>
                </a:moveTo>
                <a:lnTo>
                  <a:pt x="7024854" y="0"/>
                </a:lnTo>
                <a:lnTo>
                  <a:pt x="7024854" y="8229600"/>
                </a:lnTo>
                <a:lnTo>
                  <a:pt x="0" y="8229600"/>
                </a:lnTo>
                <a:lnTo>
                  <a:pt x="0" y="0"/>
                </a:lnTo>
                <a:close/>
              </a:path>
            </a:pathLst>
          </a:custGeom>
          <a:blipFill rotWithShape="1">
            <a:blip r:embed="rId3">
              <a:alphaModFix/>
            </a:blip>
            <a:stretch>
              <a:fillRect b="0" l="0" r="0" t="0"/>
            </a:stretch>
          </a:blipFill>
          <a:ln>
            <a:noFill/>
          </a:ln>
        </p:spPr>
      </p:sp>
      <p:sp>
        <p:nvSpPr>
          <p:cNvPr id="307" name="Google Shape;307;p25"/>
          <p:cNvSpPr/>
          <p:nvPr/>
        </p:nvSpPr>
        <p:spPr>
          <a:xfrm>
            <a:off x="-3958534" y="4146186"/>
            <a:ext cx="7447788" cy="8229600"/>
          </a:xfrm>
          <a:custGeom>
            <a:rect b="b" l="l" r="r" t="t"/>
            <a:pathLst>
              <a:path extrusionOk="0" h="8229600" w="7447788">
                <a:moveTo>
                  <a:pt x="0" y="0"/>
                </a:moveTo>
                <a:lnTo>
                  <a:pt x="7447788" y="0"/>
                </a:lnTo>
                <a:lnTo>
                  <a:pt x="7447788" y="8229600"/>
                </a:lnTo>
                <a:lnTo>
                  <a:pt x="0" y="8229600"/>
                </a:lnTo>
                <a:lnTo>
                  <a:pt x="0" y="0"/>
                </a:lnTo>
                <a:close/>
              </a:path>
            </a:pathLst>
          </a:custGeom>
          <a:blipFill rotWithShape="1">
            <a:blip r:embed="rId4">
              <a:alphaModFix/>
            </a:blip>
            <a:stretch>
              <a:fillRect b="0" l="0" r="0" t="0"/>
            </a:stretch>
          </a:blipFill>
          <a:ln>
            <a:noFill/>
          </a:ln>
        </p:spPr>
      </p:sp>
      <p:sp>
        <p:nvSpPr>
          <p:cNvPr id="308" name="Google Shape;308;p25"/>
          <p:cNvSpPr txBox="1"/>
          <p:nvPr/>
        </p:nvSpPr>
        <p:spPr>
          <a:xfrm>
            <a:off x="1790100" y="2422050"/>
            <a:ext cx="14707800" cy="5442900"/>
          </a:xfrm>
          <a:prstGeom prst="rect">
            <a:avLst/>
          </a:prstGeom>
          <a:noFill/>
          <a:ln>
            <a:noFill/>
          </a:ln>
        </p:spPr>
        <p:txBody>
          <a:bodyPr anchorCtr="0" anchor="t" bIns="0" lIns="0" spcFirstLastPara="1" rIns="0" wrap="square" tIns="0">
            <a:spAutoFit/>
          </a:bodyPr>
          <a:lstStyle/>
          <a:p>
            <a:pPr indent="0" lvl="0" marL="0" rtl="0" algn="ctr">
              <a:lnSpc>
                <a:spcPct val="120000"/>
              </a:lnSpc>
              <a:spcBef>
                <a:spcPts val="0"/>
              </a:spcBef>
              <a:spcAft>
                <a:spcPts val="0"/>
              </a:spcAft>
              <a:buNone/>
            </a:pPr>
            <a:r>
              <a:rPr lang="en-US" sz="10400">
                <a:solidFill>
                  <a:schemeClr val="lt1"/>
                </a:solidFill>
                <a:latin typeface="Russo One"/>
                <a:ea typeface="Russo One"/>
                <a:cs typeface="Russo One"/>
                <a:sym typeface="Russo One"/>
              </a:rPr>
              <a:t>Key Findings </a:t>
            </a:r>
            <a:endParaRPr sz="10400">
              <a:solidFill>
                <a:schemeClr val="lt1"/>
              </a:solidFill>
              <a:latin typeface="Russo One"/>
              <a:ea typeface="Russo One"/>
              <a:cs typeface="Russo One"/>
              <a:sym typeface="Russo One"/>
            </a:endParaRPr>
          </a:p>
          <a:p>
            <a:pPr indent="0" lvl="0" marL="0" rtl="0" algn="ctr">
              <a:lnSpc>
                <a:spcPct val="120000"/>
              </a:lnSpc>
              <a:spcBef>
                <a:spcPts val="0"/>
              </a:spcBef>
              <a:spcAft>
                <a:spcPts val="0"/>
              </a:spcAft>
              <a:buNone/>
            </a:pPr>
            <a:r>
              <a:rPr lang="en-US" sz="10400">
                <a:solidFill>
                  <a:schemeClr val="lt1"/>
                </a:solidFill>
                <a:latin typeface="Russo One"/>
                <a:ea typeface="Russo One"/>
                <a:cs typeface="Russo One"/>
                <a:sym typeface="Russo One"/>
              </a:rPr>
              <a:t>&amp; </a:t>
            </a:r>
            <a:endParaRPr sz="10400">
              <a:solidFill>
                <a:schemeClr val="lt1"/>
              </a:solidFill>
              <a:latin typeface="Russo One"/>
              <a:ea typeface="Russo One"/>
              <a:cs typeface="Russo One"/>
              <a:sym typeface="Russo One"/>
            </a:endParaRPr>
          </a:p>
          <a:p>
            <a:pPr indent="0" lvl="0" marL="0" rtl="0" algn="ctr">
              <a:lnSpc>
                <a:spcPct val="120000"/>
              </a:lnSpc>
              <a:spcBef>
                <a:spcPts val="0"/>
              </a:spcBef>
              <a:spcAft>
                <a:spcPts val="0"/>
              </a:spcAft>
              <a:buNone/>
            </a:pPr>
            <a:r>
              <a:rPr lang="en-US" sz="10400">
                <a:solidFill>
                  <a:schemeClr val="lt1"/>
                </a:solidFill>
                <a:latin typeface="Russo One"/>
                <a:ea typeface="Russo One"/>
                <a:cs typeface="Russo One"/>
                <a:sym typeface="Russo One"/>
              </a:rPr>
              <a:t>Conclusion</a:t>
            </a:r>
            <a:endParaRPr sz="10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26"/>
          <p:cNvGrpSpPr/>
          <p:nvPr/>
        </p:nvGrpSpPr>
        <p:grpSpPr>
          <a:xfrm rot="-2699999">
            <a:off x="6344450" y="-8175979"/>
            <a:ext cx="12976794" cy="22187952"/>
            <a:chOff x="0" y="-47625"/>
            <a:chExt cx="2816264" cy="4815298"/>
          </a:xfrm>
        </p:grpSpPr>
        <p:sp>
          <p:nvSpPr>
            <p:cNvPr id="314" name="Google Shape;314;p26"/>
            <p:cNvSpPr/>
            <p:nvPr/>
          </p:nvSpPr>
          <p:spPr>
            <a:xfrm>
              <a:off x="0" y="0"/>
              <a:ext cx="2816264" cy="4767673"/>
            </a:xfrm>
            <a:custGeom>
              <a:rect b="b" l="l" r="r" t="t"/>
              <a:pathLst>
                <a:path extrusionOk="0" h="4767673" w="2816264">
                  <a:moveTo>
                    <a:pt x="0" y="0"/>
                  </a:moveTo>
                  <a:lnTo>
                    <a:pt x="2816264" y="0"/>
                  </a:lnTo>
                  <a:lnTo>
                    <a:pt x="2816264"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315" name="Google Shape;315;p26"/>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6" name="Google Shape;316;p26"/>
          <p:cNvGrpSpPr/>
          <p:nvPr/>
        </p:nvGrpSpPr>
        <p:grpSpPr>
          <a:xfrm rot="-2700000">
            <a:off x="-639341" y="-2837479"/>
            <a:ext cx="14574594" cy="22610922"/>
            <a:chOff x="0" y="-47625"/>
            <a:chExt cx="3163033" cy="4907107"/>
          </a:xfrm>
        </p:grpSpPr>
        <p:sp>
          <p:nvSpPr>
            <p:cNvPr id="317" name="Google Shape;317;p26"/>
            <p:cNvSpPr/>
            <p:nvPr/>
          </p:nvSpPr>
          <p:spPr>
            <a:xfrm>
              <a:off x="0" y="0"/>
              <a:ext cx="3163033" cy="4859482"/>
            </a:xfrm>
            <a:custGeom>
              <a:rect b="b" l="l" r="r" t="t"/>
              <a:pathLst>
                <a:path extrusionOk="0" h="4859482" w="3163033">
                  <a:moveTo>
                    <a:pt x="0" y="0"/>
                  </a:moveTo>
                  <a:lnTo>
                    <a:pt x="3163033" y="0"/>
                  </a:lnTo>
                  <a:lnTo>
                    <a:pt x="3163033" y="4859482"/>
                  </a:lnTo>
                  <a:lnTo>
                    <a:pt x="0" y="4859482"/>
                  </a:lnTo>
                  <a:close/>
                </a:path>
              </a:pathLst>
            </a:custGeom>
            <a:gradFill>
              <a:gsLst>
                <a:gs pos="0">
                  <a:srgbClr val="092AB9"/>
                </a:gs>
                <a:gs pos="100000">
                  <a:srgbClr val="0920DE"/>
                </a:gs>
              </a:gsLst>
              <a:lin ang="5400012" scaled="0"/>
            </a:gradFill>
            <a:ln>
              <a:noFill/>
            </a:ln>
          </p:spPr>
        </p:sp>
        <p:sp>
          <p:nvSpPr>
            <p:cNvPr id="318" name="Google Shape;318;p26"/>
            <p:cNvSpPr txBox="1"/>
            <p:nvPr/>
          </p:nvSpPr>
          <p:spPr>
            <a:xfrm>
              <a:off x="0" y="-47625"/>
              <a:ext cx="812700" cy="860400"/>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9" name="Google Shape;319;p26"/>
          <p:cNvSpPr/>
          <p:nvPr/>
        </p:nvSpPr>
        <p:spPr>
          <a:xfrm rot="-10030604">
            <a:off x="-6739124" y="6462691"/>
            <a:ext cx="13664927" cy="8250200"/>
          </a:xfrm>
          <a:custGeom>
            <a:rect b="b" l="l" r="r" t="t"/>
            <a:pathLst>
              <a:path extrusionOk="0" h="8229600" w="13630807">
                <a:moveTo>
                  <a:pt x="0" y="0"/>
                </a:moveTo>
                <a:lnTo>
                  <a:pt x="13630808" y="0"/>
                </a:lnTo>
                <a:lnTo>
                  <a:pt x="13630808" y="8229600"/>
                </a:lnTo>
                <a:lnTo>
                  <a:pt x="0" y="8229600"/>
                </a:lnTo>
                <a:lnTo>
                  <a:pt x="0" y="0"/>
                </a:lnTo>
                <a:close/>
              </a:path>
            </a:pathLst>
          </a:custGeom>
          <a:blipFill rotWithShape="1">
            <a:blip r:embed="rId4">
              <a:alphaModFix/>
            </a:blip>
            <a:stretch>
              <a:fillRect b="0" l="0" r="0" t="0"/>
            </a:stretch>
          </a:blipFill>
          <a:ln>
            <a:noFill/>
          </a:ln>
        </p:spPr>
      </p:sp>
      <p:sp>
        <p:nvSpPr>
          <p:cNvPr id="320" name="Google Shape;320;p26"/>
          <p:cNvSpPr/>
          <p:nvPr/>
        </p:nvSpPr>
        <p:spPr>
          <a:xfrm rot="-7768016">
            <a:off x="14379501" y="-5856316"/>
            <a:ext cx="8728113" cy="12454715"/>
          </a:xfrm>
          <a:custGeom>
            <a:rect b="b" l="l" r="r" t="t"/>
            <a:pathLst>
              <a:path extrusionOk="0" h="12454715" w="8728113">
                <a:moveTo>
                  <a:pt x="0" y="0"/>
                </a:moveTo>
                <a:lnTo>
                  <a:pt x="8728113" y="0"/>
                </a:lnTo>
                <a:lnTo>
                  <a:pt x="8728113" y="12454714"/>
                </a:lnTo>
                <a:lnTo>
                  <a:pt x="0" y="12454714"/>
                </a:lnTo>
                <a:lnTo>
                  <a:pt x="0" y="0"/>
                </a:lnTo>
                <a:close/>
              </a:path>
            </a:pathLst>
          </a:custGeom>
          <a:blipFill rotWithShape="1">
            <a:blip r:embed="rId5">
              <a:alphaModFix/>
            </a:blip>
            <a:stretch>
              <a:fillRect b="0" l="-10902" r="-10902" t="0"/>
            </a:stretch>
          </a:blipFill>
          <a:ln>
            <a:noFill/>
          </a:ln>
        </p:spPr>
      </p:sp>
      <p:grpSp>
        <p:nvGrpSpPr>
          <p:cNvPr id="321" name="Google Shape;321;p26"/>
          <p:cNvGrpSpPr/>
          <p:nvPr/>
        </p:nvGrpSpPr>
        <p:grpSpPr>
          <a:xfrm rot="-606632">
            <a:off x="11989384" y="3751760"/>
            <a:ext cx="3086100" cy="3266926"/>
            <a:chOff x="0" y="-47625"/>
            <a:chExt cx="812800" cy="860425"/>
          </a:xfrm>
        </p:grpSpPr>
        <p:sp>
          <p:nvSpPr>
            <p:cNvPr id="322" name="Google Shape;322;p26"/>
            <p:cNvSpPr/>
            <p:nvPr/>
          </p:nvSpPr>
          <p:spPr>
            <a:xfrm>
              <a:off x="0" y="0"/>
              <a:ext cx="812800" cy="470940"/>
            </a:xfrm>
            <a:custGeom>
              <a:rect b="b" l="l" r="r" t="t"/>
              <a:pathLst>
                <a:path extrusionOk="0" h="470940" w="812800">
                  <a:moveTo>
                    <a:pt x="0" y="0"/>
                  </a:moveTo>
                  <a:lnTo>
                    <a:pt x="812800" y="0"/>
                  </a:lnTo>
                  <a:lnTo>
                    <a:pt x="812800" y="470940"/>
                  </a:lnTo>
                  <a:lnTo>
                    <a:pt x="0" y="470940"/>
                  </a:lnTo>
                  <a:close/>
                </a:path>
              </a:pathLst>
            </a:custGeom>
            <a:solidFill>
              <a:srgbClr val="8D90FC"/>
            </a:solidFill>
            <a:ln>
              <a:noFill/>
            </a:ln>
          </p:spPr>
        </p:sp>
        <p:sp>
          <p:nvSpPr>
            <p:cNvPr id="323" name="Google Shape;323;p2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4" name="Google Shape;324;p26"/>
          <p:cNvSpPr/>
          <p:nvPr/>
        </p:nvSpPr>
        <p:spPr>
          <a:xfrm>
            <a:off x="9393253" y="-2781300"/>
            <a:ext cx="10857980" cy="16571446"/>
          </a:xfrm>
          <a:custGeom>
            <a:rect b="b" l="l" r="r" t="t"/>
            <a:pathLst>
              <a:path extrusionOk="0" h="16571446" w="10857980">
                <a:moveTo>
                  <a:pt x="0" y="0"/>
                </a:moveTo>
                <a:lnTo>
                  <a:pt x="10857980" y="0"/>
                </a:lnTo>
                <a:lnTo>
                  <a:pt x="10857980" y="16571446"/>
                </a:lnTo>
                <a:lnTo>
                  <a:pt x="0" y="16571446"/>
                </a:lnTo>
                <a:lnTo>
                  <a:pt x="0" y="0"/>
                </a:lnTo>
                <a:close/>
              </a:path>
            </a:pathLst>
          </a:custGeom>
          <a:blipFill rotWithShape="1">
            <a:blip r:embed="rId6">
              <a:alphaModFix/>
            </a:blip>
            <a:stretch>
              <a:fillRect b="0" l="-1745" r="0" t="0"/>
            </a:stretch>
          </a:blipFill>
          <a:ln>
            <a:noFill/>
          </a:ln>
        </p:spPr>
      </p:sp>
      <p:sp>
        <p:nvSpPr>
          <p:cNvPr id="325" name="Google Shape;325;p26"/>
          <p:cNvSpPr txBox="1"/>
          <p:nvPr/>
        </p:nvSpPr>
        <p:spPr>
          <a:xfrm>
            <a:off x="1028775" y="394975"/>
            <a:ext cx="7600800" cy="2844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400">
                <a:solidFill>
                  <a:srgbClr val="FFFFFF"/>
                </a:solidFill>
                <a:latin typeface="Russo One"/>
                <a:ea typeface="Russo One"/>
                <a:cs typeface="Russo One"/>
                <a:sym typeface="Russo One"/>
              </a:rPr>
              <a:t>Major Takeaways</a:t>
            </a:r>
            <a:endParaRPr sz="8400"/>
          </a:p>
        </p:txBody>
      </p:sp>
      <p:sp>
        <p:nvSpPr>
          <p:cNvPr id="326" name="Google Shape;326;p26"/>
          <p:cNvSpPr txBox="1"/>
          <p:nvPr/>
        </p:nvSpPr>
        <p:spPr>
          <a:xfrm>
            <a:off x="1028775" y="3677250"/>
            <a:ext cx="9276600" cy="567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3400">
                <a:solidFill>
                  <a:schemeClr val="lt1"/>
                </a:solidFill>
              </a:rPr>
              <a:t>Summarize major takeaways:</a:t>
            </a:r>
            <a:endParaRPr sz="3400">
              <a:solidFill>
                <a:schemeClr val="lt1"/>
              </a:solidFill>
            </a:endParaRPr>
          </a:p>
          <a:p>
            <a:pPr indent="-444500" lvl="0" marL="457200" rtl="0" algn="l">
              <a:lnSpc>
                <a:spcPct val="115000"/>
              </a:lnSpc>
              <a:spcBef>
                <a:spcPts val="1200"/>
              </a:spcBef>
              <a:spcAft>
                <a:spcPts val="0"/>
              </a:spcAft>
              <a:buClr>
                <a:schemeClr val="lt1"/>
              </a:buClr>
              <a:buSzPts val="3400"/>
              <a:buChar char="●"/>
            </a:pPr>
            <a:r>
              <a:rPr lang="en-US" sz="3400">
                <a:solidFill>
                  <a:schemeClr val="lt1"/>
                </a:solidFill>
              </a:rPr>
              <a:t>Did sentiment positively or negatively affect AI stock performance?</a:t>
            </a:r>
            <a:endParaRPr sz="3400">
              <a:solidFill>
                <a:schemeClr val="lt1"/>
              </a:solidFill>
            </a:endParaRPr>
          </a:p>
          <a:p>
            <a:pPr indent="-444500" lvl="0" marL="457200" rtl="0" algn="l">
              <a:lnSpc>
                <a:spcPct val="115000"/>
              </a:lnSpc>
              <a:spcBef>
                <a:spcPts val="0"/>
              </a:spcBef>
              <a:spcAft>
                <a:spcPts val="0"/>
              </a:spcAft>
              <a:buClr>
                <a:schemeClr val="lt1"/>
              </a:buClr>
              <a:buSzPts val="3400"/>
              <a:buChar char="●"/>
            </a:pPr>
            <a:r>
              <a:rPr lang="en-US" sz="3400">
                <a:solidFill>
                  <a:schemeClr val="lt1"/>
                </a:solidFill>
              </a:rPr>
              <a:t>What themes dominate Deepseek discussions?</a:t>
            </a:r>
            <a:endParaRPr sz="3400">
              <a:solidFill>
                <a:schemeClr val="lt1"/>
              </a:solidFill>
            </a:endParaRPr>
          </a:p>
          <a:p>
            <a:pPr indent="-444500" lvl="0" marL="457200" rtl="0" algn="l">
              <a:lnSpc>
                <a:spcPct val="115000"/>
              </a:lnSpc>
              <a:spcBef>
                <a:spcPts val="0"/>
              </a:spcBef>
              <a:spcAft>
                <a:spcPts val="0"/>
              </a:spcAft>
              <a:buClr>
                <a:schemeClr val="lt1"/>
              </a:buClr>
              <a:buSzPts val="3400"/>
              <a:buChar char="●"/>
            </a:pPr>
            <a:r>
              <a:rPr lang="en-US" sz="3400">
                <a:solidFill>
                  <a:schemeClr val="lt1"/>
                </a:solidFill>
              </a:rPr>
              <a:t>Are AI stocks more volatile or stable compared to Nasdaq?</a:t>
            </a:r>
            <a:endParaRPr sz="3400">
              <a:solidFill>
                <a:schemeClr val="lt1"/>
              </a:solidFill>
            </a:endParaRPr>
          </a:p>
          <a:p>
            <a:pPr indent="-444500" lvl="0" marL="457200" rtl="0" algn="l">
              <a:lnSpc>
                <a:spcPct val="115000"/>
              </a:lnSpc>
              <a:spcBef>
                <a:spcPts val="0"/>
              </a:spcBef>
              <a:spcAft>
                <a:spcPts val="0"/>
              </a:spcAft>
              <a:buClr>
                <a:schemeClr val="lt1"/>
              </a:buClr>
              <a:buSzPts val="3400"/>
              <a:buChar char="●"/>
            </a:pPr>
            <a:r>
              <a:rPr lang="en-US" sz="3400">
                <a:solidFill>
                  <a:schemeClr val="lt1"/>
                </a:solidFill>
              </a:rPr>
              <a:t>How has Deepseek’s presence shaped market perception?</a:t>
            </a:r>
            <a:endParaRPr sz="55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330" name="Shape 330"/>
        <p:cNvGrpSpPr/>
        <p:nvPr/>
      </p:nvGrpSpPr>
      <p:grpSpPr>
        <a:xfrm>
          <a:off x="0" y="0"/>
          <a:ext cx="0" cy="0"/>
          <a:chOff x="0" y="0"/>
          <a:chExt cx="0" cy="0"/>
        </a:xfrm>
      </p:grpSpPr>
      <p:sp>
        <p:nvSpPr>
          <p:cNvPr id="331" name="Google Shape;331;p27"/>
          <p:cNvSpPr/>
          <p:nvPr/>
        </p:nvSpPr>
        <p:spPr>
          <a:xfrm rot="-7768016">
            <a:off x="-5089242" y="4304997"/>
            <a:ext cx="13079669" cy="16214739"/>
          </a:xfrm>
          <a:custGeom>
            <a:rect b="b" l="l" r="r" t="t"/>
            <a:pathLst>
              <a:path extrusionOk="0" h="16214739" w="13079669">
                <a:moveTo>
                  <a:pt x="0" y="0"/>
                </a:moveTo>
                <a:lnTo>
                  <a:pt x="13079669" y="0"/>
                </a:lnTo>
                <a:lnTo>
                  <a:pt x="13079669" y="16214739"/>
                </a:lnTo>
                <a:lnTo>
                  <a:pt x="0" y="16214739"/>
                </a:lnTo>
                <a:lnTo>
                  <a:pt x="0" y="0"/>
                </a:lnTo>
                <a:close/>
              </a:path>
            </a:pathLst>
          </a:custGeom>
          <a:blipFill rotWithShape="1">
            <a:blip r:embed="rId4">
              <a:alphaModFix/>
            </a:blip>
            <a:stretch>
              <a:fillRect b="-3787" l="0" r="-9830" t="0"/>
            </a:stretch>
          </a:blipFill>
          <a:ln>
            <a:noFill/>
          </a:ln>
        </p:spPr>
      </p:sp>
      <p:grpSp>
        <p:nvGrpSpPr>
          <p:cNvPr id="332" name="Google Shape;332;p27"/>
          <p:cNvGrpSpPr/>
          <p:nvPr/>
        </p:nvGrpSpPr>
        <p:grpSpPr>
          <a:xfrm>
            <a:off x="7462145" y="3594969"/>
            <a:ext cx="9480643" cy="5663203"/>
            <a:chOff x="0" y="171"/>
            <a:chExt cx="12640858" cy="7550937"/>
          </a:xfrm>
        </p:grpSpPr>
        <p:cxnSp>
          <p:nvCxnSpPr>
            <p:cNvPr id="333" name="Google Shape;333;p27"/>
            <p:cNvCxnSpPr/>
            <p:nvPr/>
          </p:nvCxnSpPr>
          <p:spPr>
            <a:xfrm>
              <a:off x="1330819" y="3775639"/>
              <a:ext cx="10523856" cy="0"/>
            </a:xfrm>
            <a:prstGeom prst="straightConnector1">
              <a:avLst/>
            </a:prstGeom>
            <a:noFill/>
            <a:ln cap="flat" cmpd="sng" w="50800">
              <a:solidFill>
                <a:srgbClr val="2CD9CB"/>
              </a:solidFill>
              <a:prstDash val="solid"/>
              <a:round/>
              <a:headEnd len="sm" w="sm" type="none"/>
              <a:tailEnd len="sm" w="sm" type="none"/>
            </a:ln>
          </p:spPr>
        </p:cxnSp>
        <p:cxnSp>
          <p:nvCxnSpPr>
            <p:cNvPr id="334" name="Google Shape;334;p27"/>
            <p:cNvCxnSpPr/>
            <p:nvPr/>
          </p:nvCxnSpPr>
          <p:spPr>
            <a:xfrm>
              <a:off x="6567347" y="171"/>
              <a:ext cx="50800" cy="7550937"/>
            </a:xfrm>
            <a:prstGeom prst="straightConnector1">
              <a:avLst/>
            </a:prstGeom>
            <a:noFill/>
            <a:ln cap="flat" cmpd="sng" w="50800">
              <a:solidFill>
                <a:srgbClr val="2CD9CB"/>
              </a:solidFill>
              <a:prstDash val="solid"/>
              <a:round/>
              <a:headEnd len="sm" w="sm" type="none"/>
              <a:tailEnd len="sm" w="sm" type="none"/>
            </a:ln>
          </p:spPr>
        </p:cxnSp>
        <p:sp>
          <p:nvSpPr>
            <p:cNvPr id="335" name="Google Shape;335;p27"/>
            <p:cNvSpPr txBox="1"/>
            <p:nvPr/>
          </p:nvSpPr>
          <p:spPr>
            <a:xfrm>
              <a:off x="385771" y="857215"/>
              <a:ext cx="5301644" cy="642471"/>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200" u="none">
                  <a:solidFill>
                    <a:srgbClr val="2CD9CB"/>
                  </a:solidFill>
                  <a:latin typeface="Montserrat"/>
                  <a:ea typeface="Montserrat"/>
                  <a:cs typeface="Montserrat"/>
                  <a:sym typeface="Montserrat"/>
                </a:rPr>
                <a:t>Example</a:t>
              </a:r>
              <a:endParaRPr/>
            </a:p>
          </p:txBody>
        </p:sp>
        <p:sp>
          <p:nvSpPr>
            <p:cNvPr id="336" name="Google Shape;336;p27"/>
            <p:cNvSpPr txBox="1"/>
            <p:nvPr/>
          </p:nvSpPr>
          <p:spPr>
            <a:xfrm>
              <a:off x="0" y="1799303"/>
              <a:ext cx="5687415" cy="1029291"/>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lang="en-US" sz="2400" u="none">
                  <a:solidFill>
                    <a:srgbClr val="FFFFFF"/>
                  </a:solidFill>
                  <a:latin typeface="Arial"/>
                  <a:ea typeface="Arial"/>
                  <a:cs typeface="Arial"/>
                  <a:sym typeface="Arial"/>
                </a:rPr>
                <a:t>Presentations are</a:t>
              </a:r>
              <a:endParaRPr/>
            </a:p>
            <a:p>
              <a:pPr indent="0" lvl="0" marL="0" marR="0" rtl="0" algn="r">
                <a:lnSpc>
                  <a:spcPct val="130000"/>
                </a:lnSpc>
                <a:spcBef>
                  <a:spcPts val="0"/>
                </a:spcBef>
                <a:spcAft>
                  <a:spcPts val="0"/>
                </a:spcAft>
                <a:buNone/>
              </a:pPr>
              <a:r>
                <a:rPr lang="en-US" sz="2400" u="none">
                  <a:solidFill>
                    <a:srgbClr val="FFFFFF"/>
                  </a:solidFill>
                  <a:latin typeface="Arial"/>
                  <a:ea typeface="Arial"/>
                  <a:cs typeface="Arial"/>
                  <a:sym typeface="Arial"/>
                </a:rPr>
                <a:t>communication tools</a:t>
              </a:r>
              <a:endParaRPr/>
            </a:p>
          </p:txBody>
        </p:sp>
        <p:sp>
          <p:nvSpPr>
            <p:cNvPr id="337" name="Google Shape;337;p27"/>
            <p:cNvSpPr txBox="1"/>
            <p:nvPr/>
          </p:nvSpPr>
          <p:spPr>
            <a:xfrm>
              <a:off x="7339214" y="857215"/>
              <a:ext cx="5301644" cy="642471"/>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lang="en-US" sz="3200" u="none">
                  <a:solidFill>
                    <a:srgbClr val="2CD9CB"/>
                  </a:solidFill>
                  <a:latin typeface="Montserrat"/>
                  <a:ea typeface="Montserrat"/>
                  <a:cs typeface="Montserrat"/>
                  <a:sym typeface="Montserrat"/>
                </a:rPr>
                <a:t>Example</a:t>
              </a:r>
              <a:endParaRPr/>
            </a:p>
          </p:txBody>
        </p:sp>
        <p:sp>
          <p:nvSpPr>
            <p:cNvPr id="338" name="Google Shape;338;p27"/>
            <p:cNvSpPr txBox="1"/>
            <p:nvPr/>
          </p:nvSpPr>
          <p:spPr>
            <a:xfrm>
              <a:off x="7339214" y="1799303"/>
              <a:ext cx="5036210" cy="1029291"/>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lang="en-US" sz="2400" u="none">
                  <a:solidFill>
                    <a:srgbClr val="FFFFFF"/>
                  </a:solidFill>
                  <a:latin typeface="Arial"/>
                  <a:ea typeface="Arial"/>
                  <a:cs typeface="Arial"/>
                  <a:sym typeface="Arial"/>
                </a:rPr>
                <a:t>Presentations are</a:t>
              </a:r>
              <a:endParaRPr/>
            </a:p>
            <a:p>
              <a:pPr indent="0" lvl="0" marL="0" marR="0" rtl="0" algn="just">
                <a:lnSpc>
                  <a:spcPct val="130000"/>
                </a:lnSpc>
                <a:spcBef>
                  <a:spcPts val="0"/>
                </a:spcBef>
                <a:spcAft>
                  <a:spcPts val="0"/>
                </a:spcAft>
                <a:buNone/>
              </a:pPr>
              <a:r>
                <a:rPr lang="en-US" sz="2400" u="none">
                  <a:solidFill>
                    <a:srgbClr val="FFFFFF"/>
                  </a:solidFill>
                  <a:latin typeface="Arial"/>
                  <a:ea typeface="Arial"/>
                  <a:cs typeface="Arial"/>
                  <a:sym typeface="Arial"/>
                </a:rPr>
                <a:t>communication tools</a:t>
              </a:r>
              <a:endParaRPr/>
            </a:p>
          </p:txBody>
        </p:sp>
        <p:sp>
          <p:nvSpPr>
            <p:cNvPr id="339" name="Google Shape;339;p27"/>
            <p:cNvSpPr txBox="1"/>
            <p:nvPr/>
          </p:nvSpPr>
          <p:spPr>
            <a:xfrm>
              <a:off x="385771" y="4517694"/>
              <a:ext cx="5301644" cy="642471"/>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200" u="none">
                  <a:solidFill>
                    <a:srgbClr val="2CD9CB"/>
                  </a:solidFill>
                  <a:latin typeface="Montserrat"/>
                  <a:ea typeface="Montserrat"/>
                  <a:cs typeface="Montserrat"/>
                  <a:sym typeface="Montserrat"/>
                </a:rPr>
                <a:t>Example</a:t>
              </a:r>
              <a:endParaRPr/>
            </a:p>
          </p:txBody>
        </p:sp>
        <p:sp>
          <p:nvSpPr>
            <p:cNvPr id="340" name="Google Shape;340;p27"/>
            <p:cNvSpPr txBox="1"/>
            <p:nvPr/>
          </p:nvSpPr>
          <p:spPr>
            <a:xfrm>
              <a:off x="0" y="5459782"/>
              <a:ext cx="5687415" cy="1029291"/>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lang="en-US" sz="2400" u="none">
                  <a:solidFill>
                    <a:srgbClr val="FFFFFF"/>
                  </a:solidFill>
                  <a:latin typeface="Arial"/>
                  <a:ea typeface="Arial"/>
                  <a:cs typeface="Arial"/>
                  <a:sym typeface="Arial"/>
                </a:rPr>
                <a:t>Presentations are</a:t>
              </a:r>
              <a:endParaRPr/>
            </a:p>
            <a:p>
              <a:pPr indent="0" lvl="0" marL="0" marR="0" rtl="0" algn="r">
                <a:lnSpc>
                  <a:spcPct val="130000"/>
                </a:lnSpc>
                <a:spcBef>
                  <a:spcPts val="0"/>
                </a:spcBef>
                <a:spcAft>
                  <a:spcPts val="0"/>
                </a:spcAft>
                <a:buNone/>
              </a:pPr>
              <a:r>
                <a:rPr lang="en-US" sz="2400" u="none">
                  <a:solidFill>
                    <a:srgbClr val="FFFFFF"/>
                  </a:solidFill>
                  <a:latin typeface="Arial"/>
                  <a:ea typeface="Arial"/>
                  <a:cs typeface="Arial"/>
                  <a:sym typeface="Arial"/>
                </a:rPr>
                <a:t>communication tools</a:t>
              </a:r>
              <a:endParaRPr/>
            </a:p>
          </p:txBody>
        </p:sp>
        <p:sp>
          <p:nvSpPr>
            <p:cNvPr id="341" name="Google Shape;341;p27"/>
            <p:cNvSpPr txBox="1"/>
            <p:nvPr/>
          </p:nvSpPr>
          <p:spPr>
            <a:xfrm>
              <a:off x="7339214" y="4517694"/>
              <a:ext cx="5301644" cy="642471"/>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lang="en-US" sz="3200" u="none">
                  <a:solidFill>
                    <a:srgbClr val="2CD9CB"/>
                  </a:solidFill>
                  <a:latin typeface="Montserrat"/>
                  <a:ea typeface="Montserrat"/>
                  <a:cs typeface="Montserrat"/>
                  <a:sym typeface="Montserrat"/>
                </a:rPr>
                <a:t>Example</a:t>
              </a:r>
              <a:endParaRPr/>
            </a:p>
          </p:txBody>
        </p:sp>
        <p:sp>
          <p:nvSpPr>
            <p:cNvPr id="342" name="Google Shape;342;p27"/>
            <p:cNvSpPr txBox="1"/>
            <p:nvPr/>
          </p:nvSpPr>
          <p:spPr>
            <a:xfrm>
              <a:off x="7339214" y="5459782"/>
              <a:ext cx="5036210" cy="1029291"/>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lang="en-US" sz="2400" u="none">
                  <a:solidFill>
                    <a:srgbClr val="FFFFFF"/>
                  </a:solidFill>
                  <a:latin typeface="Arial"/>
                  <a:ea typeface="Arial"/>
                  <a:cs typeface="Arial"/>
                  <a:sym typeface="Arial"/>
                </a:rPr>
                <a:t>Presentations are</a:t>
              </a:r>
              <a:endParaRPr/>
            </a:p>
            <a:p>
              <a:pPr indent="0" lvl="0" marL="0" marR="0" rtl="0" algn="just">
                <a:lnSpc>
                  <a:spcPct val="130000"/>
                </a:lnSpc>
                <a:spcBef>
                  <a:spcPts val="0"/>
                </a:spcBef>
                <a:spcAft>
                  <a:spcPts val="0"/>
                </a:spcAft>
                <a:buNone/>
              </a:pPr>
              <a:r>
                <a:rPr lang="en-US" sz="2400" u="none">
                  <a:solidFill>
                    <a:srgbClr val="FFFFFF"/>
                  </a:solidFill>
                  <a:latin typeface="Arial"/>
                  <a:ea typeface="Arial"/>
                  <a:cs typeface="Arial"/>
                  <a:sym typeface="Arial"/>
                </a:rPr>
                <a:t>communication tools</a:t>
              </a:r>
              <a:endParaRPr/>
            </a:p>
          </p:txBody>
        </p:sp>
      </p:grpSp>
      <p:sp>
        <p:nvSpPr>
          <p:cNvPr id="343" name="Google Shape;343;p27"/>
          <p:cNvSpPr txBox="1"/>
          <p:nvPr/>
        </p:nvSpPr>
        <p:spPr>
          <a:xfrm>
            <a:off x="2171709" y="834950"/>
            <a:ext cx="13944600" cy="1293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400">
                <a:solidFill>
                  <a:srgbClr val="2CD9CB"/>
                </a:solidFill>
                <a:latin typeface="Russo One"/>
                <a:ea typeface="Russo One"/>
                <a:cs typeface="Russo One"/>
                <a:sym typeface="Russo One"/>
              </a:rPr>
              <a:t>Challenges &amp; Limitations</a:t>
            </a:r>
            <a:endParaRPr sz="1800"/>
          </a:p>
        </p:txBody>
      </p:sp>
      <p:sp>
        <p:nvSpPr>
          <p:cNvPr id="344" name="Google Shape;344;p27"/>
          <p:cNvSpPr txBox="1"/>
          <p:nvPr/>
        </p:nvSpPr>
        <p:spPr>
          <a:xfrm>
            <a:off x="2982803" y="2210360"/>
            <a:ext cx="123225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sp>
        <p:nvSpPr>
          <p:cNvPr id="345" name="Google Shape;345;p27"/>
          <p:cNvSpPr/>
          <p:nvPr/>
        </p:nvSpPr>
        <p:spPr>
          <a:xfrm rot="-7768016">
            <a:off x="16399948" y="-6571573"/>
            <a:ext cx="8728113" cy="12454715"/>
          </a:xfrm>
          <a:custGeom>
            <a:rect b="b" l="l" r="r" t="t"/>
            <a:pathLst>
              <a:path extrusionOk="0" h="12454715" w="8728113">
                <a:moveTo>
                  <a:pt x="0" y="0"/>
                </a:moveTo>
                <a:lnTo>
                  <a:pt x="8728113" y="0"/>
                </a:lnTo>
                <a:lnTo>
                  <a:pt x="8728113" y="12454715"/>
                </a:lnTo>
                <a:lnTo>
                  <a:pt x="0" y="12454715"/>
                </a:lnTo>
                <a:lnTo>
                  <a:pt x="0" y="0"/>
                </a:lnTo>
                <a:close/>
              </a:path>
            </a:pathLst>
          </a:custGeom>
          <a:blipFill rotWithShape="1">
            <a:blip r:embed="rId4">
              <a:alphaModFix/>
            </a:blip>
            <a:stretch>
              <a:fillRect b="0" l="-10902" r="-10902" t="0"/>
            </a:stretch>
          </a:blipFill>
          <a:ln>
            <a:noFill/>
          </a:ln>
        </p:spPr>
      </p:sp>
      <p:grpSp>
        <p:nvGrpSpPr>
          <p:cNvPr id="346" name="Google Shape;346;p27"/>
          <p:cNvGrpSpPr/>
          <p:nvPr/>
        </p:nvGrpSpPr>
        <p:grpSpPr>
          <a:xfrm>
            <a:off x="-352698" y="568568"/>
            <a:ext cx="8872225" cy="13308337"/>
            <a:chOff x="0" y="1336100"/>
            <a:chExt cx="11829633" cy="17744450"/>
          </a:xfrm>
        </p:grpSpPr>
        <p:sp>
          <p:nvSpPr>
            <p:cNvPr id="347" name="Google Shape;347;p27"/>
            <p:cNvSpPr/>
            <p:nvPr/>
          </p:nvSpPr>
          <p:spPr>
            <a:xfrm>
              <a:off x="0" y="1336100"/>
              <a:ext cx="11829633" cy="17744450"/>
            </a:xfrm>
            <a:custGeom>
              <a:rect b="b" l="l" r="r" t="t"/>
              <a:pathLst>
                <a:path extrusionOk="0" h="17744450" w="11829633">
                  <a:moveTo>
                    <a:pt x="0" y="0"/>
                  </a:moveTo>
                  <a:lnTo>
                    <a:pt x="11829633" y="0"/>
                  </a:lnTo>
                  <a:lnTo>
                    <a:pt x="11829633" y="17744450"/>
                  </a:lnTo>
                  <a:lnTo>
                    <a:pt x="0" y="17744450"/>
                  </a:lnTo>
                  <a:lnTo>
                    <a:pt x="0" y="0"/>
                  </a:lnTo>
                  <a:close/>
                </a:path>
              </a:pathLst>
            </a:custGeom>
            <a:blipFill rotWithShape="1">
              <a:blip r:embed="rId5">
                <a:alphaModFix/>
              </a:blip>
              <a:stretch>
                <a:fillRect b="0" l="0" r="0" t="0"/>
              </a:stretch>
            </a:blipFill>
            <a:ln>
              <a:noFill/>
            </a:ln>
          </p:spPr>
        </p:sp>
        <p:grpSp>
          <p:nvGrpSpPr>
            <p:cNvPr id="348" name="Google Shape;348;p27"/>
            <p:cNvGrpSpPr/>
            <p:nvPr/>
          </p:nvGrpSpPr>
          <p:grpSpPr>
            <a:xfrm>
              <a:off x="7064561" y="9267439"/>
              <a:ext cx="4114813" cy="4355914"/>
              <a:chOff x="0" y="-47625"/>
              <a:chExt cx="812800" cy="860425"/>
            </a:xfrm>
          </p:grpSpPr>
          <p:sp>
            <p:nvSpPr>
              <p:cNvPr id="349" name="Google Shape;349;p27"/>
              <p:cNvSpPr/>
              <p:nvPr/>
            </p:nvSpPr>
            <p:spPr>
              <a:xfrm>
                <a:off x="0" y="0"/>
                <a:ext cx="125376" cy="131889"/>
              </a:xfrm>
              <a:custGeom>
                <a:rect b="b" l="l" r="r" t="t"/>
                <a:pathLst>
                  <a:path extrusionOk="0" h="131889" w="125376">
                    <a:moveTo>
                      <a:pt x="0" y="0"/>
                    </a:moveTo>
                    <a:lnTo>
                      <a:pt x="125376" y="0"/>
                    </a:lnTo>
                    <a:lnTo>
                      <a:pt x="125376" y="131889"/>
                    </a:lnTo>
                    <a:lnTo>
                      <a:pt x="0" y="131889"/>
                    </a:lnTo>
                    <a:close/>
                  </a:path>
                </a:pathLst>
              </a:custGeom>
              <a:solidFill>
                <a:srgbClr val="DFEBF5"/>
              </a:solidFill>
              <a:ln>
                <a:noFill/>
              </a:ln>
            </p:spPr>
          </p:sp>
          <p:sp>
            <p:nvSpPr>
              <p:cNvPr id="350" name="Google Shape;350;p2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D9CB"/>
            </a:gs>
            <a:gs pos="50000">
              <a:srgbClr val="2CD9CB"/>
            </a:gs>
            <a:gs pos="100000">
              <a:srgbClr val="566FF1"/>
            </a:gs>
          </a:gsLst>
          <a:lin ang="5400000" scaled="0"/>
        </a:gradFill>
      </p:bgPr>
    </p:bg>
    <p:spTree>
      <p:nvGrpSpPr>
        <p:cNvPr id="64" name="Shape 64"/>
        <p:cNvGrpSpPr/>
        <p:nvPr/>
      </p:nvGrpSpPr>
      <p:grpSpPr>
        <a:xfrm>
          <a:off x="0" y="0"/>
          <a:ext cx="0" cy="0"/>
          <a:chOff x="0" y="0"/>
          <a:chExt cx="0" cy="0"/>
        </a:xfrm>
      </p:grpSpPr>
      <p:sp>
        <p:nvSpPr>
          <p:cNvPr id="65" name="Google Shape;65;p10"/>
          <p:cNvSpPr/>
          <p:nvPr/>
        </p:nvSpPr>
        <p:spPr>
          <a:xfrm>
            <a:off x="13023187" y="-3767939"/>
            <a:ext cx="7024854" cy="8229600"/>
          </a:xfrm>
          <a:custGeom>
            <a:rect b="b" l="l" r="r" t="t"/>
            <a:pathLst>
              <a:path extrusionOk="0" h="8229600" w="7024854">
                <a:moveTo>
                  <a:pt x="0" y="0"/>
                </a:moveTo>
                <a:lnTo>
                  <a:pt x="7024854" y="0"/>
                </a:lnTo>
                <a:lnTo>
                  <a:pt x="7024854" y="8229600"/>
                </a:lnTo>
                <a:lnTo>
                  <a:pt x="0" y="8229600"/>
                </a:lnTo>
                <a:lnTo>
                  <a:pt x="0" y="0"/>
                </a:lnTo>
                <a:close/>
              </a:path>
            </a:pathLst>
          </a:custGeom>
          <a:blipFill rotWithShape="1">
            <a:blip r:embed="rId3">
              <a:alphaModFix/>
            </a:blip>
            <a:stretch>
              <a:fillRect b="0" l="0" r="0" t="0"/>
            </a:stretch>
          </a:blipFill>
          <a:ln>
            <a:noFill/>
          </a:ln>
        </p:spPr>
      </p:sp>
      <p:sp>
        <p:nvSpPr>
          <p:cNvPr id="66" name="Google Shape;66;p10"/>
          <p:cNvSpPr/>
          <p:nvPr/>
        </p:nvSpPr>
        <p:spPr>
          <a:xfrm>
            <a:off x="-3958534" y="4146186"/>
            <a:ext cx="7447788" cy="8229600"/>
          </a:xfrm>
          <a:custGeom>
            <a:rect b="b" l="l" r="r" t="t"/>
            <a:pathLst>
              <a:path extrusionOk="0" h="8229600" w="7447788">
                <a:moveTo>
                  <a:pt x="0" y="0"/>
                </a:moveTo>
                <a:lnTo>
                  <a:pt x="7447788" y="0"/>
                </a:lnTo>
                <a:lnTo>
                  <a:pt x="7447788" y="8229600"/>
                </a:lnTo>
                <a:lnTo>
                  <a:pt x="0" y="8229600"/>
                </a:lnTo>
                <a:lnTo>
                  <a:pt x="0" y="0"/>
                </a:lnTo>
                <a:close/>
              </a:path>
            </a:pathLst>
          </a:custGeom>
          <a:blipFill rotWithShape="1">
            <a:blip r:embed="rId4">
              <a:alphaModFix/>
            </a:blip>
            <a:stretch>
              <a:fillRect b="0" l="0" r="0" t="0"/>
            </a:stretch>
          </a:blipFill>
          <a:ln>
            <a:noFill/>
          </a:ln>
        </p:spPr>
      </p:sp>
      <p:sp>
        <p:nvSpPr>
          <p:cNvPr id="67" name="Google Shape;67;p10"/>
          <p:cNvSpPr txBox="1"/>
          <p:nvPr/>
        </p:nvSpPr>
        <p:spPr>
          <a:xfrm>
            <a:off x="4558650" y="2742300"/>
            <a:ext cx="9170700" cy="4802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Introduction &amp; </a:t>
            </a:r>
            <a:endParaRPr sz="10400">
              <a:solidFill>
                <a:srgbClr val="FFFFFF"/>
              </a:solidFill>
              <a:latin typeface="Russo One"/>
              <a:ea typeface="Russo One"/>
              <a:cs typeface="Russo One"/>
              <a:sym typeface="Russo One"/>
            </a:endParaRPr>
          </a:p>
          <a:p>
            <a:pPr indent="0" lvl="0" marL="0" marR="0" rtl="0" algn="ctr">
              <a:lnSpc>
                <a:spcPct val="100000"/>
              </a:lnSpc>
              <a:spcBef>
                <a:spcPts val="0"/>
              </a:spcBef>
              <a:spcAft>
                <a:spcPts val="0"/>
              </a:spcAft>
              <a:buNone/>
            </a:pPr>
            <a:r>
              <a:rPr lang="en-US" sz="10400">
                <a:solidFill>
                  <a:srgbClr val="FFFFFF"/>
                </a:solidFill>
                <a:latin typeface="Russo One"/>
                <a:ea typeface="Russo One"/>
                <a:cs typeface="Russo One"/>
                <a:sym typeface="Russo One"/>
              </a:rPr>
              <a:t>Objectives</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354" name="Shape 354"/>
        <p:cNvGrpSpPr/>
        <p:nvPr/>
      </p:nvGrpSpPr>
      <p:grpSpPr>
        <a:xfrm>
          <a:off x="0" y="0"/>
          <a:ext cx="0" cy="0"/>
          <a:chOff x="0" y="0"/>
          <a:chExt cx="0" cy="0"/>
        </a:xfrm>
      </p:grpSpPr>
      <p:grpSp>
        <p:nvGrpSpPr>
          <p:cNvPr id="355" name="Google Shape;355;p28"/>
          <p:cNvGrpSpPr/>
          <p:nvPr/>
        </p:nvGrpSpPr>
        <p:grpSpPr>
          <a:xfrm>
            <a:off x="-1658551" y="3925864"/>
            <a:ext cx="7206537" cy="7206537"/>
            <a:chOff x="0" y="0"/>
            <a:chExt cx="9608716" cy="9608716"/>
          </a:xfrm>
        </p:grpSpPr>
        <p:grpSp>
          <p:nvGrpSpPr>
            <p:cNvPr id="356" name="Google Shape;356;p28"/>
            <p:cNvGrpSpPr/>
            <p:nvPr/>
          </p:nvGrpSpPr>
          <p:grpSpPr>
            <a:xfrm>
              <a:off x="0" y="0"/>
              <a:ext cx="9608716" cy="9608716"/>
              <a:chOff x="0" y="0"/>
              <a:chExt cx="812800" cy="812800"/>
            </a:xfrm>
          </p:grpSpPr>
          <p:sp>
            <p:nvSpPr>
              <p:cNvPr id="357" name="Google Shape;357;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9" name="Google Shape;359;p28"/>
            <p:cNvGrpSpPr/>
            <p:nvPr/>
          </p:nvGrpSpPr>
          <p:grpSpPr>
            <a:xfrm>
              <a:off x="175282" y="175282"/>
              <a:ext cx="9258152" cy="9258152"/>
              <a:chOff x="0" y="0"/>
              <a:chExt cx="812800" cy="812800"/>
            </a:xfrm>
          </p:grpSpPr>
          <p:sp>
            <p:nvSpPr>
              <p:cNvPr id="360" name="Google Shape;360;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20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62" name="Google Shape;362;p28"/>
          <p:cNvSpPr/>
          <p:nvPr/>
        </p:nvSpPr>
        <p:spPr>
          <a:xfrm rot="-7584144">
            <a:off x="-3116511" y="7036316"/>
            <a:ext cx="13630807" cy="8229600"/>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3">
              <a:alphaModFix/>
            </a:blip>
            <a:stretch>
              <a:fillRect b="0" l="0" r="0" t="0"/>
            </a:stretch>
          </a:blipFill>
          <a:ln>
            <a:noFill/>
          </a:ln>
        </p:spPr>
      </p:sp>
      <p:sp>
        <p:nvSpPr>
          <p:cNvPr id="363" name="Google Shape;363;p28"/>
          <p:cNvSpPr/>
          <p:nvPr/>
        </p:nvSpPr>
        <p:spPr>
          <a:xfrm rot="-7534974">
            <a:off x="15075502" y="-6043095"/>
            <a:ext cx="8728113" cy="12454715"/>
          </a:xfrm>
          <a:custGeom>
            <a:rect b="b" l="l" r="r" t="t"/>
            <a:pathLst>
              <a:path extrusionOk="0" h="12454715" w="8728113">
                <a:moveTo>
                  <a:pt x="0" y="0"/>
                </a:moveTo>
                <a:lnTo>
                  <a:pt x="8728113" y="0"/>
                </a:lnTo>
                <a:lnTo>
                  <a:pt x="8728113" y="12454714"/>
                </a:lnTo>
                <a:lnTo>
                  <a:pt x="0" y="12454714"/>
                </a:lnTo>
                <a:lnTo>
                  <a:pt x="0" y="0"/>
                </a:lnTo>
                <a:close/>
              </a:path>
            </a:pathLst>
          </a:custGeom>
          <a:blipFill rotWithShape="1">
            <a:blip r:embed="rId4">
              <a:alphaModFix/>
            </a:blip>
            <a:stretch>
              <a:fillRect b="0" l="-10902" r="-10902" t="0"/>
            </a:stretch>
          </a:blipFill>
          <a:ln>
            <a:noFill/>
          </a:ln>
        </p:spPr>
      </p:sp>
      <p:grpSp>
        <p:nvGrpSpPr>
          <p:cNvPr id="364" name="Google Shape;364;p28"/>
          <p:cNvGrpSpPr/>
          <p:nvPr/>
        </p:nvGrpSpPr>
        <p:grpSpPr>
          <a:xfrm>
            <a:off x="15189305" y="7357015"/>
            <a:ext cx="1828800" cy="1901285"/>
            <a:chOff x="25400" y="0"/>
            <a:chExt cx="2438400" cy="2535047"/>
          </a:xfrm>
        </p:grpSpPr>
        <p:cxnSp>
          <p:nvCxnSpPr>
            <p:cNvPr id="365" name="Google Shape;365;p28"/>
            <p:cNvCxnSpPr/>
            <p:nvPr/>
          </p:nvCxnSpPr>
          <p:spPr>
            <a:xfrm>
              <a:off x="25400" y="0"/>
              <a:ext cx="0" cy="2535047"/>
            </a:xfrm>
            <a:prstGeom prst="straightConnector1">
              <a:avLst/>
            </a:prstGeom>
            <a:noFill/>
            <a:ln cap="flat" cmpd="sng" w="50800">
              <a:solidFill>
                <a:srgbClr val="2CD9CB"/>
              </a:solidFill>
              <a:prstDash val="solid"/>
              <a:round/>
              <a:headEnd len="sm" w="sm" type="none"/>
              <a:tailEnd len="sm" w="sm" type="none"/>
            </a:ln>
          </p:spPr>
        </p:cxnSp>
        <p:cxnSp>
          <p:nvCxnSpPr>
            <p:cNvPr id="366" name="Google Shape;366;p28"/>
            <p:cNvCxnSpPr/>
            <p:nvPr/>
          </p:nvCxnSpPr>
          <p:spPr>
            <a:xfrm>
              <a:off x="838200" y="0"/>
              <a:ext cx="0" cy="2535047"/>
            </a:xfrm>
            <a:prstGeom prst="straightConnector1">
              <a:avLst/>
            </a:prstGeom>
            <a:noFill/>
            <a:ln cap="flat" cmpd="sng" w="50800">
              <a:solidFill>
                <a:srgbClr val="2CD9CB"/>
              </a:solidFill>
              <a:prstDash val="solid"/>
              <a:round/>
              <a:headEnd len="sm" w="sm" type="none"/>
              <a:tailEnd len="sm" w="sm" type="none"/>
            </a:ln>
          </p:spPr>
        </p:cxnSp>
        <p:cxnSp>
          <p:nvCxnSpPr>
            <p:cNvPr id="367" name="Google Shape;367;p28"/>
            <p:cNvCxnSpPr/>
            <p:nvPr/>
          </p:nvCxnSpPr>
          <p:spPr>
            <a:xfrm>
              <a:off x="1651000" y="0"/>
              <a:ext cx="0" cy="2535047"/>
            </a:xfrm>
            <a:prstGeom prst="straightConnector1">
              <a:avLst/>
            </a:prstGeom>
            <a:noFill/>
            <a:ln cap="flat" cmpd="sng" w="50800">
              <a:solidFill>
                <a:srgbClr val="2CD9CB"/>
              </a:solidFill>
              <a:prstDash val="solid"/>
              <a:round/>
              <a:headEnd len="sm" w="sm" type="none"/>
              <a:tailEnd len="sm" w="sm" type="none"/>
            </a:ln>
          </p:spPr>
        </p:cxnSp>
        <p:cxnSp>
          <p:nvCxnSpPr>
            <p:cNvPr id="368" name="Google Shape;368;p28"/>
            <p:cNvCxnSpPr/>
            <p:nvPr/>
          </p:nvCxnSpPr>
          <p:spPr>
            <a:xfrm>
              <a:off x="2463800" y="0"/>
              <a:ext cx="0" cy="2535047"/>
            </a:xfrm>
            <a:prstGeom prst="straightConnector1">
              <a:avLst/>
            </a:prstGeom>
            <a:noFill/>
            <a:ln cap="flat" cmpd="sng" w="50800">
              <a:solidFill>
                <a:srgbClr val="2CD9CB"/>
              </a:solidFill>
              <a:prstDash val="solid"/>
              <a:round/>
              <a:headEnd len="sm" w="sm" type="none"/>
              <a:tailEnd len="sm" w="sm" type="none"/>
            </a:ln>
          </p:spPr>
        </p:cxnSp>
      </p:grpSp>
      <p:grpSp>
        <p:nvGrpSpPr>
          <p:cNvPr id="369" name="Google Shape;369;p28"/>
          <p:cNvGrpSpPr/>
          <p:nvPr/>
        </p:nvGrpSpPr>
        <p:grpSpPr>
          <a:xfrm rot="5474817">
            <a:off x="14981848" y="2629370"/>
            <a:ext cx="571317" cy="571317"/>
            <a:chOff x="0" y="0"/>
            <a:chExt cx="812800" cy="812800"/>
          </a:xfrm>
        </p:grpSpPr>
        <p:sp>
          <p:nvSpPr>
            <p:cNvPr id="370" name="Google Shape;370;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2" name="Google Shape;372;p28"/>
          <p:cNvSpPr txBox="1"/>
          <p:nvPr/>
        </p:nvSpPr>
        <p:spPr>
          <a:xfrm>
            <a:off x="6315146" y="3538829"/>
            <a:ext cx="10829854" cy="136711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CD9CB"/>
                </a:solidFill>
                <a:latin typeface="Russo One"/>
                <a:ea typeface="Russo One"/>
                <a:cs typeface="Russo One"/>
                <a:sym typeface="Russo One"/>
              </a:rPr>
              <a:t>Thank you!</a:t>
            </a:r>
            <a:endParaRPr/>
          </a:p>
        </p:txBody>
      </p:sp>
      <p:sp>
        <p:nvSpPr>
          <p:cNvPr id="373" name="Google Shape;373;p28"/>
          <p:cNvSpPr txBox="1"/>
          <p:nvPr/>
        </p:nvSpPr>
        <p:spPr>
          <a:xfrm>
            <a:off x="8289891" y="4949524"/>
            <a:ext cx="68805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FFFFF"/>
                </a:solidFill>
              </a:rPr>
              <a:t>Any Questions?</a:t>
            </a:r>
            <a:endParaRPr/>
          </a:p>
        </p:txBody>
      </p:sp>
      <p:sp>
        <p:nvSpPr>
          <p:cNvPr id="374" name="Google Shape;374;p28"/>
          <p:cNvSpPr/>
          <p:nvPr/>
        </p:nvSpPr>
        <p:spPr>
          <a:xfrm>
            <a:off x="1587175" y="2524050"/>
            <a:ext cx="5351400" cy="52389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28"/>
          <p:cNvSpPr/>
          <p:nvPr/>
        </p:nvSpPr>
        <p:spPr>
          <a:xfrm>
            <a:off x="2840500" y="2701625"/>
            <a:ext cx="3919902" cy="4208035"/>
          </a:xfrm>
          <a:custGeom>
            <a:rect b="b" l="l" r="r" t="t"/>
            <a:pathLst>
              <a:path extrusionOk="0" h="10390209" w="9619391">
                <a:moveTo>
                  <a:pt x="0" y="0"/>
                </a:moveTo>
                <a:lnTo>
                  <a:pt x="9619391" y="0"/>
                </a:lnTo>
                <a:lnTo>
                  <a:pt x="9619391" y="10390209"/>
                </a:lnTo>
                <a:lnTo>
                  <a:pt x="0" y="10390209"/>
                </a:lnTo>
                <a:lnTo>
                  <a:pt x="0" y="0"/>
                </a:lnTo>
                <a:close/>
              </a:path>
            </a:pathLst>
          </a:custGeom>
          <a:blipFill rotWithShape="1">
            <a:blip r:embed="rId5">
              <a:alphaModFix/>
            </a:blip>
            <a:stretch>
              <a:fillRect b="0" l="-58719" r="-3399"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379" name="Shape 379"/>
        <p:cNvGrpSpPr/>
        <p:nvPr/>
      </p:nvGrpSpPr>
      <p:grpSpPr>
        <a:xfrm>
          <a:off x="0" y="0"/>
          <a:ext cx="0" cy="0"/>
          <a:chOff x="0" y="0"/>
          <a:chExt cx="0" cy="0"/>
        </a:xfrm>
      </p:grpSpPr>
      <p:sp>
        <p:nvSpPr>
          <p:cNvPr id="380" name="Google Shape;380;p29"/>
          <p:cNvSpPr/>
          <p:nvPr/>
        </p:nvSpPr>
        <p:spPr>
          <a:xfrm rot="-8100000">
            <a:off x="7349291" y="787001"/>
            <a:ext cx="2664342" cy="2937773"/>
          </a:xfrm>
          <a:custGeom>
            <a:rect b="b" l="l" r="r" t="t"/>
            <a:pathLst>
              <a:path extrusionOk="0" h="2936140" w="2662861">
                <a:moveTo>
                  <a:pt x="0" y="0"/>
                </a:moveTo>
                <a:lnTo>
                  <a:pt x="2662861" y="0"/>
                </a:lnTo>
                <a:lnTo>
                  <a:pt x="2662861" y="2936140"/>
                </a:lnTo>
                <a:lnTo>
                  <a:pt x="0" y="2936140"/>
                </a:lnTo>
                <a:lnTo>
                  <a:pt x="0" y="0"/>
                </a:lnTo>
                <a:close/>
              </a:path>
            </a:pathLst>
          </a:custGeom>
          <a:blipFill rotWithShape="1">
            <a:blip r:embed="rId4">
              <a:alphaModFix/>
            </a:blip>
            <a:stretch>
              <a:fillRect b="-3129" l="0" r="0" t="-31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29"/>
          <p:cNvSpPr/>
          <p:nvPr/>
        </p:nvSpPr>
        <p:spPr>
          <a:xfrm rot="2236282">
            <a:off x="14410899" y="1355573"/>
            <a:ext cx="2827605" cy="1707167"/>
          </a:xfrm>
          <a:custGeom>
            <a:rect b="b" l="l" r="r" t="t"/>
            <a:pathLst>
              <a:path extrusionOk="0" h="1708834" w="2830366">
                <a:moveTo>
                  <a:pt x="0" y="0"/>
                </a:moveTo>
                <a:lnTo>
                  <a:pt x="2830367" y="0"/>
                </a:lnTo>
                <a:lnTo>
                  <a:pt x="2830367" y="1708834"/>
                </a:lnTo>
                <a:lnTo>
                  <a:pt x="0" y="1708834"/>
                </a:lnTo>
                <a:lnTo>
                  <a:pt x="0" y="0"/>
                </a:lnTo>
                <a:close/>
              </a:path>
            </a:pathLst>
          </a:custGeom>
          <a:blipFill rotWithShape="1">
            <a:blip r:embed="rId5">
              <a:alphaModFix/>
            </a:blip>
            <a:stretch>
              <a:fillRect b="0" l="0" r="0" t="0"/>
            </a:stretch>
          </a:blipFill>
          <a:ln>
            <a:noFill/>
          </a:ln>
        </p:spPr>
      </p:sp>
      <p:sp>
        <p:nvSpPr>
          <p:cNvPr id="382" name="Google Shape;382;p29"/>
          <p:cNvSpPr/>
          <p:nvPr/>
        </p:nvSpPr>
        <p:spPr>
          <a:xfrm rot="3058951">
            <a:off x="11217992" y="4367803"/>
            <a:ext cx="2406094" cy="1701184"/>
          </a:xfrm>
          <a:custGeom>
            <a:rect b="b" l="l" r="r" t="t"/>
            <a:pathLst>
              <a:path extrusionOk="0" h="1699989" w="2404404">
                <a:moveTo>
                  <a:pt x="0" y="0"/>
                </a:moveTo>
                <a:lnTo>
                  <a:pt x="2404404" y="0"/>
                </a:lnTo>
                <a:lnTo>
                  <a:pt x="2404404" y="1699989"/>
                </a:lnTo>
                <a:lnTo>
                  <a:pt x="0" y="1699989"/>
                </a:lnTo>
                <a:lnTo>
                  <a:pt x="0" y="0"/>
                </a:lnTo>
                <a:close/>
              </a:path>
            </a:pathLst>
          </a:custGeom>
          <a:blipFill rotWithShape="1">
            <a:blip r:embed="rId6">
              <a:alphaModFix/>
            </a:blip>
            <a:stretch>
              <a:fillRect b="-1179" l="0" r="0" t="-1179"/>
            </a:stretch>
          </a:blipFill>
          <a:ln>
            <a:noFill/>
          </a:ln>
        </p:spPr>
      </p:sp>
      <p:sp>
        <p:nvSpPr>
          <p:cNvPr id="383" name="Google Shape;383;p29"/>
          <p:cNvSpPr/>
          <p:nvPr/>
        </p:nvSpPr>
        <p:spPr>
          <a:xfrm rot="-1424655">
            <a:off x="7728946" y="6902332"/>
            <a:ext cx="2330090" cy="2574685"/>
          </a:xfrm>
          <a:custGeom>
            <a:rect b="b" l="l" r="r" t="t"/>
            <a:pathLst>
              <a:path extrusionOk="0" h="2575675" w="2330986">
                <a:moveTo>
                  <a:pt x="0" y="0"/>
                </a:moveTo>
                <a:lnTo>
                  <a:pt x="2330986" y="0"/>
                </a:lnTo>
                <a:lnTo>
                  <a:pt x="2330986" y="2575675"/>
                </a:lnTo>
                <a:lnTo>
                  <a:pt x="0" y="2575675"/>
                </a:lnTo>
                <a:lnTo>
                  <a:pt x="0" y="0"/>
                </a:lnTo>
                <a:close/>
              </a:path>
            </a:pathLst>
          </a:custGeom>
          <a:blipFill rotWithShape="1">
            <a:blip r:embed="rId7">
              <a:alphaModFix/>
            </a:blip>
            <a:stretch>
              <a:fillRect b="0" l="0" r="0" t="0"/>
            </a:stretch>
          </a:blipFill>
          <a:ln>
            <a:noFill/>
          </a:ln>
        </p:spPr>
      </p:sp>
      <p:sp>
        <p:nvSpPr>
          <p:cNvPr id="384" name="Google Shape;384;p29"/>
          <p:cNvSpPr/>
          <p:nvPr/>
        </p:nvSpPr>
        <p:spPr>
          <a:xfrm>
            <a:off x="11281315" y="7211252"/>
            <a:ext cx="2655739" cy="1961927"/>
          </a:xfrm>
          <a:custGeom>
            <a:rect b="b" l="l" r="r" t="t"/>
            <a:pathLst>
              <a:path extrusionOk="0" h="1961927" w="2655739">
                <a:moveTo>
                  <a:pt x="0" y="0"/>
                </a:moveTo>
                <a:lnTo>
                  <a:pt x="2655738" y="0"/>
                </a:lnTo>
                <a:lnTo>
                  <a:pt x="2655738" y="1961927"/>
                </a:lnTo>
                <a:lnTo>
                  <a:pt x="0" y="1961927"/>
                </a:lnTo>
                <a:lnTo>
                  <a:pt x="0" y="0"/>
                </a:lnTo>
                <a:close/>
              </a:path>
            </a:pathLst>
          </a:custGeom>
          <a:blipFill rotWithShape="1">
            <a:blip r:embed="rId8">
              <a:alphaModFix/>
            </a:blip>
            <a:stretch>
              <a:fillRect b="0" l="0" r="0" t="0"/>
            </a:stretch>
          </a:blipFill>
          <a:ln>
            <a:noFill/>
          </a:ln>
        </p:spPr>
      </p:sp>
      <p:sp>
        <p:nvSpPr>
          <p:cNvPr id="385" name="Google Shape;385;p29"/>
          <p:cNvSpPr/>
          <p:nvPr/>
        </p:nvSpPr>
        <p:spPr>
          <a:xfrm>
            <a:off x="11122543" y="1360620"/>
            <a:ext cx="2629879" cy="1700655"/>
          </a:xfrm>
          <a:custGeom>
            <a:rect b="b" l="l" r="r" t="t"/>
            <a:pathLst>
              <a:path extrusionOk="0" h="1700655" w="2629879">
                <a:moveTo>
                  <a:pt x="0" y="0"/>
                </a:moveTo>
                <a:lnTo>
                  <a:pt x="2629879" y="0"/>
                </a:lnTo>
                <a:lnTo>
                  <a:pt x="2629879" y="1700655"/>
                </a:lnTo>
                <a:lnTo>
                  <a:pt x="0" y="1700655"/>
                </a:lnTo>
                <a:lnTo>
                  <a:pt x="0" y="0"/>
                </a:lnTo>
                <a:close/>
              </a:path>
            </a:pathLst>
          </a:custGeom>
          <a:blipFill rotWithShape="1">
            <a:blip r:embed="rId9">
              <a:alphaModFix/>
            </a:blip>
            <a:stretch>
              <a:fillRect b="0" l="0" r="0" t="0"/>
            </a:stretch>
          </a:blipFill>
          <a:ln>
            <a:noFill/>
          </a:ln>
        </p:spPr>
      </p:sp>
      <p:sp>
        <p:nvSpPr>
          <p:cNvPr id="386" name="Google Shape;386;p29"/>
          <p:cNvSpPr/>
          <p:nvPr/>
        </p:nvSpPr>
        <p:spPr>
          <a:xfrm>
            <a:off x="7478842" y="4398459"/>
            <a:ext cx="2829482" cy="1980637"/>
          </a:xfrm>
          <a:custGeom>
            <a:rect b="b" l="l" r="r" t="t"/>
            <a:pathLst>
              <a:path extrusionOk="0" h="1980637" w="2829482">
                <a:moveTo>
                  <a:pt x="0" y="0"/>
                </a:moveTo>
                <a:lnTo>
                  <a:pt x="2829482" y="0"/>
                </a:lnTo>
                <a:lnTo>
                  <a:pt x="2829482" y="1980637"/>
                </a:lnTo>
                <a:lnTo>
                  <a:pt x="0" y="1980637"/>
                </a:lnTo>
                <a:lnTo>
                  <a:pt x="0" y="0"/>
                </a:lnTo>
                <a:close/>
              </a:path>
            </a:pathLst>
          </a:custGeom>
          <a:blipFill rotWithShape="1">
            <a:blip r:embed="rId10">
              <a:alphaModFix/>
            </a:blip>
            <a:stretch>
              <a:fillRect b="0" l="0" r="0" t="0"/>
            </a:stretch>
          </a:blipFill>
          <a:ln>
            <a:noFill/>
          </a:ln>
        </p:spPr>
      </p:sp>
      <p:sp>
        <p:nvSpPr>
          <p:cNvPr id="387" name="Google Shape;387;p29"/>
          <p:cNvSpPr/>
          <p:nvPr/>
        </p:nvSpPr>
        <p:spPr>
          <a:xfrm rot="5400000">
            <a:off x="14821792" y="3786118"/>
            <a:ext cx="2005532" cy="2714764"/>
          </a:xfrm>
          <a:custGeom>
            <a:rect b="b" l="l" r="r" t="t"/>
            <a:pathLst>
              <a:path extrusionOk="0" h="2714764" w="2005532">
                <a:moveTo>
                  <a:pt x="0" y="0"/>
                </a:moveTo>
                <a:lnTo>
                  <a:pt x="2005531" y="0"/>
                </a:lnTo>
                <a:lnTo>
                  <a:pt x="2005531" y="2714764"/>
                </a:lnTo>
                <a:lnTo>
                  <a:pt x="0" y="2714764"/>
                </a:lnTo>
                <a:lnTo>
                  <a:pt x="0" y="0"/>
                </a:lnTo>
                <a:close/>
              </a:path>
            </a:pathLst>
          </a:custGeom>
          <a:blipFill rotWithShape="1">
            <a:blip r:embed="rId11">
              <a:alphaModFix/>
            </a:blip>
            <a:stretch>
              <a:fillRect b="0" l="0" r="0" t="0"/>
            </a:stretch>
          </a:blipFill>
          <a:ln>
            <a:noFill/>
          </a:ln>
        </p:spPr>
      </p:sp>
      <p:sp>
        <p:nvSpPr>
          <p:cNvPr id="388" name="Google Shape;388;p29"/>
          <p:cNvSpPr/>
          <p:nvPr/>
        </p:nvSpPr>
        <p:spPr>
          <a:xfrm>
            <a:off x="14843203" y="6640652"/>
            <a:ext cx="1962709" cy="2532527"/>
          </a:xfrm>
          <a:custGeom>
            <a:rect b="b" l="l" r="r" t="t"/>
            <a:pathLst>
              <a:path extrusionOk="0" h="2532527" w="1962709">
                <a:moveTo>
                  <a:pt x="0" y="0"/>
                </a:moveTo>
                <a:lnTo>
                  <a:pt x="1962709" y="0"/>
                </a:lnTo>
                <a:lnTo>
                  <a:pt x="1962709" y="2532527"/>
                </a:lnTo>
                <a:lnTo>
                  <a:pt x="0" y="2532527"/>
                </a:lnTo>
                <a:lnTo>
                  <a:pt x="0" y="0"/>
                </a:lnTo>
                <a:close/>
              </a:path>
            </a:pathLst>
          </a:custGeom>
          <a:blipFill rotWithShape="1">
            <a:blip r:embed="rId12">
              <a:alphaModFix/>
            </a:blip>
            <a:stretch>
              <a:fillRect b="0" l="0" r="0" t="0"/>
            </a:stretch>
          </a:blipFill>
          <a:ln>
            <a:noFill/>
          </a:ln>
        </p:spPr>
      </p:sp>
      <p:sp>
        <p:nvSpPr>
          <p:cNvPr id="389" name="Google Shape;389;p29"/>
          <p:cNvSpPr txBox="1"/>
          <p:nvPr/>
        </p:nvSpPr>
        <p:spPr>
          <a:xfrm>
            <a:off x="1271256" y="3841085"/>
            <a:ext cx="5059200" cy="554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solidFill>
                  <a:srgbClr val="FFFFFF"/>
                </a:solidFill>
                <a:latin typeface="Arial"/>
                <a:ea typeface="Arial"/>
                <a:cs typeface="Arial"/>
                <a:sym typeface="Arial"/>
              </a:rPr>
              <a:t>Use these design resources in your Canva Presentation.</a:t>
            </a:r>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endParaRPr>
          </a:p>
          <a:p>
            <a:pPr indent="0" lvl="0" marL="0" marR="0" rtl="0" algn="l">
              <a:lnSpc>
                <a:spcPct val="100000"/>
              </a:lnSpc>
              <a:spcBef>
                <a:spcPts val="0"/>
              </a:spcBef>
              <a:spcAft>
                <a:spcPts val="0"/>
              </a:spcAft>
              <a:buNone/>
            </a:pPr>
            <a:r>
              <a:t/>
            </a:r>
            <a:endParaRPr sz="2400">
              <a:solidFill>
                <a:srgbClr val="FFFFFF"/>
              </a:solidFill>
            </a:endParaRPr>
          </a:p>
          <a:p>
            <a:pPr indent="0" lvl="0" marL="0" marR="0" rtl="0" algn="l">
              <a:lnSpc>
                <a:spcPct val="100000"/>
              </a:lnSpc>
              <a:spcBef>
                <a:spcPts val="0"/>
              </a:spcBef>
              <a:spcAft>
                <a:spcPts val="0"/>
              </a:spcAft>
              <a:buNone/>
            </a:pPr>
            <a:r>
              <a:rPr lang="en-US" sz="2400">
                <a:solidFill>
                  <a:srgbClr val="FFFFFF"/>
                </a:solidFill>
                <a:latin typeface="Arial"/>
                <a:ea typeface="Arial"/>
                <a:cs typeface="Arial"/>
                <a:sym typeface="Arial"/>
              </a:rPr>
              <a:t>You can find these fonts online too. Happy designing! </a:t>
            </a:r>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lang="en-US" sz="2400">
                <a:solidFill>
                  <a:srgbClr val="FFFFFF"/>
                </a:solidFill>
                <a:latin typeface="Arial"/>
                <a:ea typeface="Arial"/>
                <a:cs typeface="Arial"/>
                <a:sym typeface="Arial"/>
              </a:rPr>
              <a:t>Don't forget to delete this page before presenting. </a:t>
            </a:r>
            <a:endParaRPr/>
          </a:p>
        </p:txBody>
      </p:sp>
      <p:sp>
        <p:nvSpPr>
          <p:cNvPr id="390" name="Google Shape;390;p29"/>
          <p:cNvSpPr txBox="1"/>
          <p:nvPr/>
        </p:nvSpPr>
        <p:spPr>
          <a:xfrm>
            <a:off x="1271256" y="6244016"/>
            <a:ext cx="5059200" cy="972300"/>
          </a:xfrm>
          <a:prstGeom prst="rect">
            <a:avLst/>
          </a:prstGeom>
          <a:noFill/>
          <a:ln>
            <a:noFill/>
          </a:ln>
        </p:spPr>
        <p:txBody>
          <a:bodyPr anchorCtr="0" anchor="t" bIns="0" lIns="0" spcFirstLastPara="1" rIns="0" wrap="square" tIns="0">
            <a:spAutoFit/>
          </a:bodyPr>
          <a:lstStyle/>
          <a:p>
            <a:pPr indent="-179433" lvl="1" marL="358866" marR="0" rtl="0" algn="l">
              <a:lnSpc>
                <a:spcPct val="140012"/>
              </a:lnSpc>
              <a:spcBef>
                <a:spcPts val="0"/>
              </a:spcBef>
              <a:spcAft>
                <a:spcPts val="0"/>
              </a:spcAft>
              <a:buClr>
                <a:srgbClr val="FFFFFF"/>
              </a:buClr>
              <a:buSzPts val="1662"/>
              <a:buFont typeface="Arial"/>
              <a:buChar char="•"/>
            </a:pPr>
            <a:r>
              <a:rPr b="0" i="0" lang="en-US" sz="1662" u="none" cap="none" strike="noStrike">
                <a:solidFill>
                  <a:srgbClr val="FFFFFF"/>
                </a:solidFill>
                <a:latin typeface="Arial"/>
                <a:ea typeface="Arial"/>
                <a:cs typeface="Arial"/>
                <a:sym typeface="Arial"/>
              </a:rPr>
              <a:t>Titles: Russo One </a:t>
            </a:r>
            <a:endParaRPr/>
          </a:p>
          <a:p>
            <a:pPr indent="-179433" lvl="1" marL="358866" marR="0" rtl="0" algn="l">
              <a:lnSpc>
                <a:spcPct val="140012"/>
              </a:lnSpc>
              <a:spcBef>
                <a:spcPts val="0"/>
              </a:spcBef>
              <a:spcAft>
                <a:spcPts val="0"/>
              </a:spcAft>
              <a:buClr>
                <a:srgbClr val="FFFFFF"/>
              </a:buClr>
              <a:buSzPts val="1662"/>
              <a:buFont typeface="Arial"/>
              <a:buChar char="•"/>
            </a:pPr>
            <a:r>
              <a:rPr b="0" i="0" lang="en-US" sz="1662" u="none" cap="none" strike="noStrike">
                <a:solidFill>
                  <a:srgbClr val="FFFFFF"/>
                </a:solidFill>
                <a:latin typeface="Arial"/>
                <a:ea typeface="Arial"/>
                <a:cs typeface="Arial"/>
                <a:sym typeface="Arial"/>
              </a:rPr>
              <a:t>Headers: Montserrat</a:t>
            </a:r>
            <a:endParaRPr/>
          </a:p>
          <a:p>
            <a:pPr indent="-179433" lvl="1" marL="358866" marR="0" rtl="0" algn="l">
              <a:lnSpc>
                <a:spcPct val="140012"/>
              </a:lnSpc>
              <a:spcBef>
                <a:spcPts val="0"/>
              </a:spcBef>
              <a:spcAft>
                <a:spcPts val="0"/>
              </a:spcAft>
              <a:buClr>
                <a:srgbClr val="FFFFFF"/>
              </a:buClr>
              <a:buSzPts val="1662"/>
              <a:buFont typeface="Arial"/>
              <a:buChar char="•"/>
            </a:pPr>
            <a:r>
              <a:rPr b="0" i="0" lang="en-US" sz="1662" u="none" cap="none" strike="noStrike">
                <a:solidFill>
                  <a:srgbClr val="FFFFFF"/>
                </a:solidFill>
                <a:latin typeface="Arial"/>
                <a:ea typeface="Arial"/>
                <a:cs typeface="Arial"/>
                <a:sym typeface="Arial"/>
              </a:rPr>
              <a:t>Body Copy: Open Sauce</a:t>
            </a:r>
            <a:endParaRPr/>
          </a:p>
        </p:txBody>
      </p:sp>
      <p:sp>
        <p:nvSpPr>
          <p:cNvPr id="391" name="Google Shape;391;p29"/>
          <p:cNvSpPr txBox="1"/>
          <p:nvPr/>
        </p:nvSpPr>
        <p:spPr>
          <a:xfrm>
            <a:off x="1271256" y="1140648"/>
            <a:ext cx="5059200" cy="229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Russo One"/>
                <a:ea typeface="Russo One"/>
                <a:cs typeface="Russo One"/>
                <a:sym typeface="Russo One"/>
              </a:rPr>
              <a:t>Resource </a:t>
            </a:r>
            <a:endParaRPr/>
          </a:p>
          <a:p>
            <a:pPr indent="0" lvl="0" marL="0" marR="0" rtl="0" algn="l">
              <a:lnSpc>
                <a:spcPct val="120000"/>
              </a:lnSpc>
              <a:spcBef>
                <a:spcPts val="0"/>
              </a:spcBef>
              <a:spcAft>
                <a:spcPts val="0"/>
              </a:spcAft>
              <a:buNone/>
            </a:pPr>
            <a:r>
              <a:rPr lang="en-US" sz="7500">
                <a:solidFill>
                  <a:srgbClr val="FFFFFF"/>
                </a:solidFill>
                <a:latin typeface="Russo One"/>
                <a:ea typeface="Russo One"/>
                <a:cs typeface="Russo One"/>
                <a:sym typeface="Russo One"/>
              </a:rPr>
              <a:t>Page</a:t>
            </a:r>
            <a:endParaRPr/>
          </a:p>
        </p:txBody>
      </p:sp>
      <p:sp>
        <p:nvSpPr>
          <p:cNvPr id="392" name="Google Shape;392;p29"/>
          <p:cNvSpPr txBox="1"/>
          <p:nvPr/>
        </p:nvSpPr>
        <p:spPr>
          <a:xfrm>
            <a:off x="1271256" y="5004528"/>
            <a:ext cx="4676700" cy="749400"/>
          </a:xfrm>
          <a:prstGeom prst="rect">
            <a:avLst/>
          </a:prstGeom>
          <a:noFill/>
          <a:ln>
            <a:noFill/>
          </a:ln>
        </p:spPr>
        <p:txBody>
          <a:bodyPr anchorCtr="0" anchor="t" bIns="0" lIns="0" spcFirstLastPara="1" rIns="0" wrap="square" tIns="0">
            <a:spAutoFit/>
          </a:bodyPr>
          <a:lstStyle/>
          <a:p>
            <a:pPr indent="0" lvl="0" marL="0" marR="0" rtl="0" algn="l">
              <a:lnSpc>
                <a:spcPct val="129995"/>
              </a:lnSpc>
              <a:spcBef>
                <a:spcPts val="0"/>
              </a:spcBef>
              <a:spcAft>
                <a:spcPts val="0"/>
              </a:spcAft>
              <a:buNone/>
            </a:pPr>
            <a:r>
              <a:rPr lang="en-US" sz="2327">
                <a:solidFill>
                  <a:srgbClr val="FFFFFF"/>
                </a:solidFill>
                <a:latin typeface="Arial"/>
                <a:ea typeface="Arial"/>
                <a:cs typeface="Arial"/>
                <a:sym typeface="Arial"/>
              </a:rPr>
              <a:t>This presentation template uses the following free fonts: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grpSp>
        <p:nvGrpSpPr>
          <p:cNvPr id="72" name="Google Shape;72;p11"/>
          <p:cNvGrpSpPr/>
          <p:nvPr/>
        </p:nvGrpSpPr>
        <p:grpSpPr>
          <a:xfrm rot="-2699999">
            <a:off x="6344450" y="-8175979"/>
            <a:ext cx="12976794" cy="22187952"/>
            <a:chOff x="0" y="-47625"/>
            <a:chExt cx="2816264" cy="4815298"/>
          </a:xfrm>
        </p:grpSpPr>
        <p:sp>
          <p:nvSpPr>
            <p:cNvPr id="73" name="Google Shape;73;p11"/>
            <p:cNvSpPr/>
            <p:nvPr/>
          </p:nvSpPr>
          <p:spPr>
            <a:xfrm>
              <a:off x="0" y="0"/>
              <a:ext cx="2816264" cy="4767673"/>
            </a:xfrm>
            <a:custGeom>
              <a:rect b="b" l="l" r="r" t="t"/>
              <a:pathLst>
                <a:path extrusionOk="0" h="4767673" w="2816264">
                  <a:moveTo>
                    <a:pt x="0" y="0"/>
                  </a:moveTo>
                  <a:lnTo>
                    <a:pt x="2816264" y="0"/>
                  </a:lnTo>
                  <a:lnTo>
                    <a:pt x="2816264"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74" name="Google Shape;74;p11"/>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 name="Google Shape;75;p11"/>
          <p:cNvSpPr/>
          <p:nvPr/>
        </p:nvSpPr>
        <p:spPr>
          <a:xfrm rot="-2285632">
            <a:off x="12034394" y="-4032973"/>
            <a:ext cx="8728113" cy="12454715"/>
          </a:xfrm>
          <a:custGeom>
            <a:rect b="b" l="l" r="r" t="t"/>
            <a:pathLst>
              <a:path extrusionOk="0" h="12454715" w="8728113">
                <a:moveTo>
                  <a:pt x="0" y="0"/>
                </a:moveTo>
                <a:lnTo>
                  <a:pt x="8728113" y="0"/>
                </a:lnTo>
                <a:lnTo>
                  <a:pt x="8728113" y="12454714"/>
                </a:lnTo>
                <a:lnTo>
                  <a:pt x="0" y="12454714"/>
                </a:lnTo>
                <a:lnTo>
                  <a:pt x="0" y="0"/>
                </a:lnTo>
                <a:close/>
              </a:path>
            </a:pathLst>
          </a:custGeom>
          <a:blipFill rotWithShape="1">
            <a:blip r:embed="rId3">
              <a:alphaModFix/>
            </a:blip>
            <a:stretch>
              <a:fillRect b="0" l="-10902" r="-10902" t="0"/>
            </a:stretch>
          </a:blipFill>
          <a:ln>
            <a:noFill/>
          </a:ln>
        </p:spPr>
      </p:sp>
      <p:grpSp>
        <p:nvGrpSpPr>
          <p:cNvPr id="76" name="Google Shape;76;p11"/>
          <p:cNvGrpSpPr/>
          <p:nvPr/>
        </p:nvGrpSpPr>
        <p:grpSpPr>
          <a:xfrm rot="-2700000">
            <a:off x="-516322" y="-3554906"/>
            <a:ext cx="12503360" cy="22610922"/>
            <a:chOff x="0" y="-47625"/>
            <a:chExt cx="2713526" cy="4907107"/>
          </a:xfrm>
        </p:grpSpPr>
        <p:sp>
          <p:nvSpPr>
            <p:cNvPr id="77" name="Google Shape;77;p11"/>
            <p:cNvSpPr/>
            <p:nvPr/>
          </p:nvSpPr>
          <p:spPr>
            <a:xfrm>
              <a:off x="0" y="0"/>
              <a:ext cx="2713526" cy="4859482"/>
            </a:xfrm>
            <a:custGeom>
              <a:rect b="b" l="l" r="r" t="t"/>
              <a:pathLst>
                <a:path extrusionOk="0" h="4859482" w="2713526">
                  <a:moveTo>
                    <a:pt x="0" y="0"/>
                  </a:moveTo>
                  <a:lnTo>
                    <a:pt x="2713526" y="0"/>
                  </a:lnTo>
                  <a:lnTo>
                    <a:pt x="2713526" y="4859482"/>
                  </a:lnTo>
                  <a:lnTo>
                    <a:pt x="0" y="4859482"/>
                  </a:lnTo>
                  <a:close/>
                </a:path>
              </a:pathLst>
            </a:custGeom>
            <a:gradFill>
              <a:gsLst>
                <a:gs pos="0">
                  <a:srgbClr val="092AB9"/>
                </a:gs>
                <a:gs pos="100000">
                  <a:srgbClr val="0920DE"/>
                </a:gs>
              </a:gsLst>
              <a:lin ang="5400000" scaled="0"/>
            </a:gradFill>
            <a:ln>
              <a:noFill/>
            </a:ln>
          </p:spPr>
        </p:sp>
        <p:sp>
          <p:nvSpPr>
            <p:cNvPr id="78" name="Google Shape;78;p11"/>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 name="Google Shape;79;p11"/>
          <p:cNvSpPr txBox="1"/>
          <p:nvPr/>
        </p:nvSpPr>
        <p:spPr>
          <a:xfrm>
            <a:off x="614575" y="921807"/>
            <a:ext cx="76377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2CD9CB"/>
                </a:solidFill>
                <a:latin typeface="Russo One"/>
                <a:ea typeface="Russo One"/>
                <a:cs typeface="Russo One"/>
                <a:sym typeface="Russo One"/>
              </a:rPr>
              <a:t>The Big Picture</a:t>
            </a:r>
            <a:endParaRPr/>
          </a:p>
        </p:txBody>
      </p:sp>
      <p:grpSp>
        <p:nvGrpSpPr>
          <p:cNvPr id="80" name="Google Shape;80;p11"/>
          <p:cNvGrpSpPr/>
          <p:nvPr/>
        </p:nvGrpSpPr>
        <p:grpSpPr>
          <a:xfrm>
            <a:off x="10051986" y="1989604"/>
            <a:ext cx="8730718" cy="6771794"/>
            <a:chOff x="8787761" y="1301804"/>
            <a:chExt cx="8730718" cy="6771794"/>
          </a:xfrm>
        </p:grpSpPr>
        <p:pic>
          <p:nvPicPr>
            <p:cNvPr id="81" name="Google Shape;81;p11"/>
            <p:cNvPicPr preferRelativeResize="0"/>
            <p:nvPr/>
          </p:nvPicPr>
          <p:blipFill rotWithShape="1">
            <a:blip r:embed="rId4">
              <a:alphaModFix/>
            </a:blip>
            <a:srcRect b="0" l="3360" r="3359" t="0"/>
            <a:stretch/>
          </p:blipFill>
          <p:spPr>
            <a:xfrm>
              <a:off x="8787761" y="1833715"/>
              <a:ext cx="8730718" cy="6239883"/>
            </a:xfrm>
            <a:prstGeom prst="rect">
              <a:avLst/>
            </a:prstGeom>
            <a:noFill/>
            <a:ln>
              <a:noFill/>
            </a:ln>
          </p:spPr>
        </p:pic>
        <p:grpSp>
          <p:nvGrpSpPr>
            <p:cNvPr id="82" name="Google Shape;82;p11"/>
            <p:cNvGrpSpPr/>
            <p:nvPr/>
          </p:nvGrpSpPr>
          <p:grpSpPr>
            <a:xfrm rot="5474817">
              <a:off x="12511192" y="1313012"/>
              <a:ext cx="1041406" cy="1041406"/>
              <a:chOff x="0" y="0"/>
              <a:chExt cx="812800" cy="812800"/>
            </a:xfrm>
          </p:grpSpPr>
          <p:sp>
            <p:nvSpPr>
              <p:cNvPr id="83" name="Google Shape;8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85" name="Google Shape;85;p11"/>
          <p:cNvSpPr/>
          <p:nvPr/>
        </p:nvSpPr>
        <p:spPr>
          <a:xfrm rot="-7581239">
            <a:off x="-5495199" y="8128050"/>
            <a:ext cx="13624544" cy="8225819"/>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5">
              <a:alphaModFix/>
            </a:blip>
            <a:stretch>
              <a:fillRect b="0" l="0" r="0" t="0"/>
            </a:stretch>
          </a:blipFill>
          <a:ln>
            <a:noFill/>
          </a:ln>
        </p:spPr>
      </p:sp>
      <p:sp>
        <p:nvSpPr>
          <p:cNvPr id="86" name="Google Shape;86;p11"/>
          <p:cNvSpPr txBox="1"/>
          <p:nvPr/>
        </p:nvSpPr>
        <p:spPr>
          <a:xfrm>
            <a:off x="897775" y="3584275"/>
            <a:ext cx="8345400" cy="4309800"/>
          </a:xfrm>
          <a:prstGeom prst="rect">
            <a:avLst/>
          </a:prstGeom>
          <a:noFill/>
          <a:ln>
            <a:noFill/>
          </a:ln>
        </p:spPr>
        <p:txBody>
          <a:bodyPr anchorCtr="0" anchor="t" bIns="0" lIns="0" spcFirstLastPara="1" rIns="0" wrap="square" tIns="0">
            <a:spAutoFit/>
          </a:bodyPr>
          <a:lstStyle/>
          <a:p>
            <a:pPr indent="-482600" lvl="0" marL="457200" marR="0" rtl="0" algn="l">
              <a:lnSpc>
                <a:spcPct val="100000"/>
              </a:lnSpc>
              <a:spcBef>
                <a:spcPts val="0"/>
              </a:spcBef>
              <a:spcAft>
                <a:spcPts val="0"/>
              </a:spcAft>
              <a:buClr>
                <a:schemeClr val="lt1"/>
              </a:buClr>
              <a:buSzPts val="4000"/>
              <a:buChar char="●"/>
            </a:pPr>
            <a:r>
              <a:rPr lang="en-US" sz="4000">
                <a:solidFill>
                  <a:schemeClr val="lt1"/>
                </a:solidFill>
              </a:rPr>
              <a:t>The AI market is expanding rapidly, with new players emerging</a:t>
            </a:r>
            <a:endParaRPr sz="4000">
              <a:solidFill>
                <a:schemeClr val="lt1"/>
              </a:solidFill>
            </a:endParaRPr>
          </a:p>
          <a:p>
            <a:pPr indent="-482600" lvl="0" marL="457200" marR="0" rtl="0" algn="l">
              <a:lnSpc>
                <a:spcPct val="100000"/>
              </a:lnSpc>
              <a:spcBef>
                <a:spcPts val="0"/>
              </a:spcBef>
              <a:spcAft>
                <a:spcPts val="0"/>
              </a:spcAft>
              <a:buClr>
                <a:schemeClr val="lt1"/>
              </a:buClr>
              <a:buSzPts val="4000"/>
              <a:buChar char="●"/>
            </a:pPr>
            <a:r>
              <a:rPr lang="en-US" sz="4000">
                <a:solidFill>
                  <a:schemeClr val="lt1"/>
                </a:solidFill>
              </a:rPr>
              <a:t>Deepseek is one of the newest AI companies gaining media attention</a:t>
            </a:r>
            <a:endParaRPr sz="4000">
              <a:solidFill>
                <a:schemeClr val="lt1"/>
              </a:solidFill>
            </a:endParaRPr>
          </a:p>
          <a:p>
            <a:pPr indent="-482600" lvl="0" marL="457200" marR="0" rtl="0" algn="l">
              <a:lnSpc>
                <a:spcPct val="100000"/>
              </a:lnSpc>
              <a:spcBef>
                <a:spcPts val="0"/>
              </a:spcBef>
              <a:spcAft>
                <a:spcPts val="0"/>
              </a:spcAft>
              <a:buClr>
                <a:schemeClr val="lt1"/>
              </a:buClr>
              <a:buSzPts val="4000"/>
              <a:buChar char="●"/>
            </a:pPr>
            <a:r>
              <a:rPr lang="en-US" sz="4000">
                <a:solidFill>
                  <a:schemeClr val="lt1"/>
                </a:solidFill>
              </a:rPr>
              <a:t>Public sentiment influences stock performance and investment decisions </a:t>
            </a:r>
            <a:endParaRPr sz="4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90" name="Shape 90"/>
        <p:cNvGrpSpPr/>
        <p:nvPr/>
      </p:nvGrpSpPr>
      <p:grpSpPr>
        <a:xfrm>
          <a:off x="0" y="0"/>
          <a:ext cx="0" cy="0"/>
          <a:chOff x="0" y="0"/>
          <a:chExt cx="0" cy="0"/>
        </a:xfrm>
      </p:grpSpPr>
      <p:sp>
        <p:nvSpPr>
          <p:cNvPr id="91" name="Google Shape;91;p12"/>
          <p:cNvSpPr txBox="1"/>
          <p:nvPr/>
        </p:nvSpPr>
        <p:spPr>
          <a:xfrm>
            <a:off x="4235903" y="1239432"/>
            <a:ext cx="9816300" cy="1354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800">
                <a:solidFill>
                  <a:srgbClr val="2CD9CB"/>
                </a:solidFill>
                <a:latin typeface="Russo One"/>
                <a:ea typeface="Russo One"/>
                <a:cs typeface="Russo One"/>
                <a:sym typeface="Russo One"/>
              </a:rPr>
              <a:t>Research Goals</a:t>
            </a:r>
            <a:endParaRPr/>
          </a:p>
        </p:txBody>
      </p:sp>
      <p:grpSp>
        <p:nvGrpSpPr>
          <p:cNvPr id="92" name="Google Shape;92;p12"/>
          <p:cNvGrpSpPr/>
          <p:nvPr/>
        </p:nvGrpSpPr>
        <p:grpSpPr>
          <a:xfrm>
            <a:off x="7930686" y="3017625"/>
            <a:ext cx="8140614" cy="1648522"/>
            <a:chOff x="7930686" y="3277400"/>
            <a:chExt cx="8140614" cy="1648522"/>
          </a:xfrm>
        </p:grpSpPr>
        <p:sp>
          <p:nvSpPr>
            <p:cNvPr id="93" name="Google Shape;93;p12"/>
            <p:cNvSpPr txBox="1"/>
            <p:nvPr/>
          </p:nvSpPr>
          <p:spPr>
            <a:xfrm>
              <a:off x="8802450" y="3277400"/>
              <a:ext cx="7268850" cy="123142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solidFill>
                    <a:schemeClr val="lt1"/>
                  </a:solidFill>
                </a:rPr>
                <a:t>Understand public perception of Deepseek’s role in AI</a:t>
              </a:r>
              <a:endParaRPr/>
            </a:p>
          </p:txBody>
        </p:sp>
        <p:cxnSp>
          <p:nvCxnSpPr>
            <p:cNvPr id="94" name="Google Shape;94;p12"/>
            <p:cNvCxnSpPr/>
            <p:nvPr/>
          </p:nvCxnSpPr>
          <p:spPr>
            <a:xfrm rot="10800000">
              <a:off x="12873835" y="4925922"/>
              <a:ext cx="2966807" cy="0"/>
            </a:xfrm>
            <a:prstGeom prst="straightConnector1">
              <a:avLst/>
            </a:prstGeom>
            <a:noFill/>
            <a:ln cap="flat" cmpd="sng" w="50800">
              <a:solidFill>
                <a:srgbClr val="2CD9CB"/>
              </a:solidFill>
              <a:prstDash val="solid"/>
              <a:round/>
              <a:headEnd len="sm" w="sm" type="none"/>
              <a:tailEnd len="sm" w="sm" type="none"/>
            </a:ln>
          </p:spPr>
        </p:cxnSp>
        <p:grpSp>
          <p:nvGrpSpPr>
            <p:cNvPr id="95" name="Google Shape;95;p12"/>
            <p:cNvGrpSpPr/>
            <p:nvPr/>
          </p:nvGrpSpPr>
          <p:grpSpPr>
            <a:xfrm rot="5474817">
              <a:off x="7936835" y="3401750"/>
              <a:ext cx="571317" cy="571317"/>
              <a:chOff x="0" y="0"/>
              <a:chExt cx="812800" cy="812800"/>
            </a:xfrm>
          </p:grpSpPr>
          <p:sp>
            <p:nvSpPr>
              <p:cNvPr id="96" name="Google Shape;9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2"/>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98" name="Google Shape;98;p12"/>
          <p:cNvSpPr txBox="1"/>
          <p:nvPr/>
        </p:nvSpPr>
        <p:spPr>
          <a:xfrm>
            <a:off x="8889000" y="5099875"/>
            <a:ext cx="7407600" cy="123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solidFill>
                  <a:schemeClr val="lt1"/>
                </a:solidFill>
              </a:rPr>
              <a:t>Analyze AI stock trends over the past two years</a:t>
            </a:r>
            <a:endParaRPr/>
          </a:p>
        </p:txBody>
      </p:sp>
      <p:cxnSp>
        <p:nvCxnSpPr>
          <p:cNvPr id="99" name="Google Shape;99;p12"/>
          <p:cNvCxnSpPr/>
          <p:nvPr/>
        </p:nvCxnSpPr>
        <p:spPr>
          <a:xfrm rot="10800000">
            <a:off x="12874017" y="6643715"/>
            <a:ext cx="2966700" cy="0"/>
          </a:xfrm>
          <a:prstGeom prst="straightConnector1">
            <a:avLst/>
          </a:prstGeom>
          <a:noFill/>
          <a:ln cap="flat" cmpd="sng" w="50800">
            <a:solidFill>
              <a:srgbClr val="2CD9CB"/>
            </a:solidFill>
            <a:prstDash val="solid"/>
            <a:round/>
            <a:headEnd len="sm" w="sm" type="none"/>
            <a:tailEnd len="sm" w="sm" type="none"/>
          </a:ln>
        </p:spPr>
      </p:cxnSp>
      <p:grpSp>
        <p:nvGrpSpPr>
          <p:cNvPr id="100" name="Google Shape;100;p12"/>
          <p:cNvGrpSpPr/>
          <p:nvPr/>
        </p:nvGrpSpPr>
        <p:grpSpPr>
          <a:xfrm rot="5474828">
            <a:off x="7936794" y="5235263"/>
            <a:ext cx="571371" cy="571290"/>
            <a:chOff x="0" y="0"/>
            <a:chExt cx="812800" cy="812800"/>
          </a:xfrm>
        </p:grpSpPr>
        <p:sp>
          <p:nvSpPr>
            <p:cNvPr id="101" name="Google Shape;10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3" name="Google Shape;103;p12"/>
          <p:cNvGrpSpPr/>
          <p:nvPr/>
        </p:nvGrpSpPr>
        <p:grpSpPr>
          <a:xfrm rot="-2699999">
            <a:off x="-7338536" y="-2278337"/>
            <a:ext cx="11545951" cy="22918102"/>
            <a:chOff x="0" y="-47625"/>
            <a:chExt cx="2505738" cy="4973758"/>
          </a:xfrm>
        </p:grpSpPr>
        <p:sp>
          <p:nvSpPr>
            <p:cNvPr id="104" name="Google Shape;104;p12"/>
            <p:cNvSpPr/>
            <p:nvPr/>
          </p:nvSpPr>
          <p:spPr>
            <a:xfrm>
              <a:off x="0" y="0"/>
              <a:ext cx="2505738" cy="4926133"/>
            </a:xfrm>
            <a:custGeom>
              <a:rect b="b" l="l" r="r" t="t"/>
              <a:pathLst>
                <a:path extrusionOk="0" h="4926133" w="2505738">
                  <a:moveTo>
                    <a:pt x="0" y="0"/>
                  </a:moveTo>
                  <a:lnTo>
                    <a:pt x="2505738" y="0"/>
                  </a:lnTo>
                  <a:lnTo>
                    <a:pt x="2505738" y="4926133"/>
                  </a:lnTo>
                  <a:lnTo>
                    <a:pt x="0" y="4926133"/>
                  </a:lnTo>
                  <a:close/>
                </a:path>
              </a:pathLst>
            </a:custGeom>
            <a:gradFill>
              <a:gsLst>
                <a:gs pos="0">
                  <a:srgbClr val="2CD9CB"/>
                </a:gs>
                <a:gs pos="50000">
                  <a:srgbClr val="2CD9CB"/>
                </a:gs>
                <a:gs pos="100000">
                  <a:srgbClr val="566FF1"/>
                </a:gs>
              </a:gsLst>
              <a:path path="circle">
                <a:fillToRect b="100%" r="100%"/>
              </a:path>
              <a:tileRect l="-100%" t="-100%"/>
            </a:gradFill>
            <a:ln>
              <a:noFill/>
            </a:ln>
          </p:spPr>
        </p:sp>
        <p:sp>
          <p:nvSpPr>
            <p:cNvPr id="105" name="Google Shape;105;p12"/>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06" name="Google Shape;106;p12"/>
          <p:cNvCxnSpPr/>
          <p:nvPr/>
        </p:nvCxnSpPr>
        <p:spPr>
          <a:xfrm rot="10800000">
            <a:off x="12874030" y="9180700"/>
            <a:ext cx="2966700" cy="0"/>
          </a:xfrm>
          <a:prstGeom prst="straightConnector1">
            <a:avLst/>
          </a:prstGeom>
          <a:noFill/>
          <a:ln cap="flat" cmpd="sng" w="50800">
            <a:solidFill>
              <a:srgbClr val="2CD9CB"/>
            </a:solidFill>
            <a:prstDash val="solid"/>
            <a:round/>
            <a:headEnd len="sm" w="sm" type="none"/>
            <a:tailEnd len="sm" w="sm" type="none"/>
          </a:ln>
        </p:spPr>
      </p:cxnSp>
      <p:sp>
        <p:nvSpPr>
          <p:cNvPr id="107" name="Google Shape;107;p12"/>
          <p:cNvSpPr txBox="1"/>
          <p:nvPr/>
        </p:nvSpPr>
        <p:spPr>
          <a:xfrm>
            <a:off x="8888987" y="7141538"/>
            <a:ext cx="7182300" cy="1847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solidFill>
                  <a:schemeClr val="lt1"/>
                </a:solidFill>
              </a:rPr>
              <a:t>Determine whether Deepseek’s emergence impacts investor confidence </a:t>
            </a:r>
            <a:endParaRPr/>
          </a:p>
        </p:txBody>
      </p:sp>
      <p:grpSp>
        <p:nvGrpSpPr>
          <p:cNvPr id="108" name="Google Shape;108;p12"/>
          <p:cNvGrpSpPr/>
          <p:nvPr/>
        </p:nvGrpSpPr>
        <p:grpSpPr>
          <a:xfrm rot="5474828">
            <a:off x="7703150" y="7010118"/>
            <a:ext cx="1049134" cy="571290"/>
            <a:chOff x="-679638" y="0"/>
            <a:chExt cx="1492438" cy="812800"/>
          </a:xfrm>
        </p:grpSpPr>
        <p:sp>
          <p:nvSpPr>
            <p:cNvPr id="109" name="Google Shape;10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2"/>
            <p:cNvSpPr txBox="1"/>
            <p:nvPr/>
          </p:nvSpPr>
          <p:spPr>
            <a:xfrm>
              <a:off x="-679638" y="83949"/>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 name="Google Shape;111;p12"/>
          <p:cNvSpPr/>
          <p:nvPr/>
        </p:nvSpPr>
        <p:spPr>
          <a:xfrm rot="-8100000">
            <a:off x="14970173" y="-9968927"/>
            <a:ext cx="11317476" cy="14775075"/>
          </a:xfrm>
          <a:custGeom>
            <a:rect b="b" l="l" r="r" t="t"/>
            <a:pathLst>
              <a:path extrusionOk="0" h="14775075" w="11317476">
                <a:moveTo>
                  <a:pt x="0" y="0"/>
                </a:moveTo>
                <a:lnTo>
                  <a:pt x="11317476" y="0"/>
                </a:lnTo>
                <a:lnTo>
                  <a:pt x="11317476" y="14775074"/>
                </a:lnTo>
                <a:lnTo>
                  <a:pt x="0" y="14775074"/>
                </a:lnTo>
                <a:lnTo>
                  <a:pt x="0" y="0"/>
                </a:lnTo>
                <a:close/>
              </a:path>
            </a:pathLst>
          </a:custGeom>
          <a:blipFill rotWithShape="1">
            <a:blip r:embed="rId3">
              <a:alphaModFix/>
            </a:blip>
            <a:stretch>
              <a:fillRect b="-7796" l="-4686" r="-15439" t="0"/>
            </a:stretch>
          </a:blipFill>
          <a:ln>
            <a:noFill/>
          </a:ln>
        </p:spPr>
      </p:sp>
      <p:sp>
        <p:nvSpPr>
          <p:cNvPr id="112" name="Google Shape;112;p12"/>
          <p:cNvSpPr/>
          <p:nvPr/>
        </p:nvSpPr>
        <p:spPr>
          <a:xfrm rot="2237932">
            <a:off x="-3785736" y="4488416"/>
            <a:ext cx="12296123" cy="7423784"/>
          </a:xfrm>
          <a:custGeom>
            <a:rect b="b" l="l" r="r" t="t"/>
            <a:pathLst>
              <a:path extrusionOk="0" h="7423784" w="12296123">
                <a:moveTo>
                  <a:pt x="0" y="0"/>
                </a:moveTo>
                <a:lnTo>
                  <a:pt x="12296124" y="0"/>
                </a:lnTo>
                <a:lnTo>
                  <a:pt x="12296124" y="7423785"/>
                </a:lnTo>
                <a:lnTo>
                  <a:pt x="0" y="74237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3" name="Google Shape;113;p12"/>
          <p:cNvPicPr preferRelativeResize="0"/>
          <p:nvPr/>
        </p:nvPicPr>
        <p:blipFill rotWithShape="1">
          <a:blip r:embed="rId5">
            <a:alphaModFix/>
          </a:blip>
          <a:srcRect b="0" l="15703" r="15702" t="0"/>
          <a:stretch/>
        </p:blipFill>
        <p:spPr>
          <a:xfrm>
            <a:off x="1344798" y="3405127"/>
            <a:ext cx="5827207" cy="56635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AB9"/>
            </a:gs>
            <a:gs pos="100000">
              <a:srgbClr val="0920DE"/>
            </a:gs>
          </a:gsLst>
          <a:lin ang="5400000" scaled="0"/>
        </a:gradFill>
      </p:bgPr>
    </p:bg>
    <p:spTree>
      <p:nvGrpSpPr>
        <p:cNvPr id="117" name="Shape 117"/>
        <p:cNvGrpSpPr/>
        <p:nvPr/>
      </p:nvGrpSpPr>
      <p:grpSpPr>
        <a:xfrm>
          <a:off x="0" y="0"/>
          <a:ext cx="0" cy="0"/>
          <a:chOff x="0" y="0"/>
          <a:chExt cx="0" cy="0"/>
        </a:xfrm>
      </p:grpSpPr>
      <p:grpSp>
        <p:nvGrpSpPr>
          <p:cNvPr id="118" name="Google Shape;118;p13"/>
          <p:cNvGrpSpPr/>
          <p:nvPr/>
        </p:nvGrpSpPr>
        <p:grpSpPr>
          <a:xfrm rot="-2699999">
            <a:off x="-3044968" y="257836"/>
            <a:ext cx="6881930" cy="22187952"/>
            <a:chOff x="0" y="-47625"/>
            <a:chExt cx="1493538" cy="4815298"/>
          </a:xfrm>
        </p:grpSpPr>
        <p:sp>
          <p:nvSpPr>
            <p:cNvPr id="119" name="Google Shape;119;p13"/>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120" name="Google Shape;120;p13"/>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 name="Google Shape;121;p13"/>
          <p:cNvSpPr txBox="1"/>
          <p:nvPr/>
        </p:nvSpPr>
        <p:spPr>
          <a:xfrm>
            <a:off x="928125" y="727225"/>
            <a:ext cx="9679200" cy="1154400"/>
          </a:xfrm>
          <a:prstGeom prst="rect">
            <a:avLst/>
          </a:prstGeom>
          <a:noFill/>
          <a:ln>
            <a:noFill/>
          </a:ln>
        </p:spPr>
        <p:txBody>
          <a:bodyPr anchorCtr="0" anchor="t" bIns="0" lIns="0" spcFirstLastPara="1" rIns="0" wrap="square" tIns="0">
            <a:spAutoFit/>
          </a:bodyPr>
          <a:lstStyle/>
          <a:p>
            <a:pPr indent="0" lvl="0" marL="0" marR="0" rtl="0" algn="just">
              <a:lnSpc>
                <a:spcPct val="120002"/>
              </a:lnSpc>
              <a:spcBef>
                <a:spcPts val="0"/>
              </a:spcBef>
              <a:spcAft>
                <a:spcPts val="0"/>
              </a:spcAft>
              <a:buNone/>
            </a:pPr>
            <a:r>
              <a:rPr lang="en-US" sz="7500">
                <a:solidFill>
                  <a:srgbClr val="2CD9CB"/>
                </a:solidFill>
                <a:latin typeface="Russo One"/>
                <a:ea typeface="Russo One"/>
                <a:cs typeface="Russo One"/>
                <a:sym typeface="Russo One"/>
              </a:rPr>
              <a:t>Research Questions</a:t>
            </a:r>
            <a:endParaRPr sz="7500"/>
          </a:p>
        </p:txBody>
      </p:sp>
      <p:sp>
        <p:nvSpPr>
          <p:cNvPr id="122" name="Google Shape;122;p13"/>
          <p:cNvSpPr/>
          <p:nvPr/>
        </p:nvSpPr>
        <p:spPr>
          <a:xfrm rot="-7768016">
            <a:off x="10801945" y="-6891748"/>
            <a:ext cx="11317476" cy="13676653"/>
          </a:xfrm>
          <a:custGeom>
            <a:rect b="b" l="l" r="r" t="t"/>
            <a:pathLst>
              <a:path extrusionOk="0" h="13676653" w="11317476">
                <a:moveTo>
                  <a:pt x="0" y="0"/>
                </a:moveTo>
                <a:lnTo>
                  <a:pt x="11317476" y="0"/>
                </a:lnTo>
                <a:lnTo>
                  <a:pt x="11317476" y="13676653"/>
                </a:lnTo>
                <a:lnTo>
                  <a:pt x="0" y="13676653"/>
                </a:lnTo>
                <a:lnTo>
                  <a:pt x="0" y="0"/>
                </a:lnTo>
                <a:close/>
              </a:path>
            </a:pathLst>
          </a:custGeom>
          <a:blipFill rotWithShape="1">
            <a:blip r:embed="rId3">
              <a:alphaModFix/>
            </a:blip>
            <a:stretch>
              <a:fillRect b="-7796" l="-622" r="-10574" t="0"/>
            </a:stretch>
          </a:blipFill>
          <a:ln>
            <a:noFill/>
          </a:ln>
        </p:spPr>
      </p:sp>
      <p:sp>
        <p:nvSpPr>
          <p:cNvPr id="123" name="Google Shape;123;p13"/>
          <p:cNvSpPr/>
          <p:nvPr/>
        </p:nvSpPr>
        <p:spPr>
          <a:xfrm rot="-7581239">
            <a:off x="-5059968" y="7597683"/>
            <a:ext cx="13624544" cy="8225819"/>
          </a:xfrm>
          <a:custGeom>
            <a:rect b="b" l="l" r="r" t="t"/>
            <a:pathLst>
              <a:path extrusionOk="0" h="8229600" w="13630807">
                <a:moveTo>
                  <a:pt x="0" y="0"/>
                </a:moveTo>
                <a:lnTo>
                  <a:pt x="13630807" y="0"/>
                </a:lnTo>
                <a:lnTo>
                  <a:pt x="13630807" y="8229600"/>
                </a:lnTo>
                <a:lnTo>
                  <a:pt x="0" y="8229600"/>
                </a:lnTo>
                <a:lnTo>
                  <a:pt x="0" y="0"/>
                </a:lnTo>
                <a:close/>
              </a:path>
            </a:pathLst>
          </a:custGeom>
          <a:blipFill rotWithShape="1">
            <a:blip r:embed="rId4">
              <a:alphaModFix/>
            </a:blip>
            <a:stretch>
              <a:fillRect b="0" l="0" r="0" t="0"/>
            </a:stretch>
          </a:blipFill>
          <a:ln>
            <a:noFill/>
          </a:ln>
        </p:spPr>
      </p:sp>
      <p:grpSp>
        <p:nvGrpSpPr>
          <p:cNvPr id="124" name="Google Shape;124;p13"/>
          <p:cNvGrpSpPr/>
          <p:nvPr/>
        </p:nvGrpSpPr>
        <p:grpSpPr>
          <a:xfrm rot="5474839">
            <a:off x="186722" y="4030378"/>
            <a:ext cx="571290" cy="571290"/>
            <a:chOff x="0" y="0"/>
            <a:chExt cx="812800" cy="812800"/>
          </a:xfrm>
        </p:grpSpPr>
        <p:sp>
          <p:nvSpPr>
            <p:cNvPr id="125" name="Google Shape;12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7" name="Google Shape;127;p13"/>
          <p:cNvSpPr/>
          <p:nvPr/>
        </p:nvSpPr>
        <p:spPr>
          <a:xfrm>
            <a:off x="9381980" y="527159"/>
            <a:ext cx="9304345" cy="9759841"/>
          </a:xfrm>
          <a:custGeom>
            <a:rect b="b" l="l" r="r" t="t"/>
            <a:pathLst>
              <a:path extrusionOk="0" h="9759841" w="9304345">
                <a:moveTo>
                  <a:pt x="0" y="0"/>
                </a:moveTo>
                <a:lnTo>
                  <a:pt x="9304345" y="0"/>
                </a:lnTo>
                <a:lnTo>
                  <a:pt x="9304345" y="9759841"/>
                </a:lnTo>
                <a:lnTo>
                  <a:pt x="0" y="9759841"/>
                </a:lnTo>
                <a:lnTo>
                  <a:pt x="0" y="0"/>
                </a:lnTo>
                <a:close/>
              </a:path>
            </a:pathLst>
          </a:custGeom>
          <a:blipFill rotWithShape="1">
            <a:blip r:embed="rId5">
              <a:alphaModFix/>
            </a:blip>
            <a:stretch>
              <a:fillRect b="-6213" l="-76900" r="0" t="-6213"/>
            </a:stretch>
          </a:blipFill>
          <a:ln>
            <a:noFill/>
          </a:ln>
        </p:spPr>
      </p:sp>
      <p:sp>
        <p:nvSpPr>
          <p:cNvPr id="128" name="Google Shape;128;p13"/>
          <p:cNvSpPr txBox="1"/>
          <p:nvPr/>
        </p:nvSpPr>
        <p:spPr>
          <a:xfrm>
            <a:off x="1340975" y="2821800"/>
            <a:ext cx="9864000" cy="5966100"/>
          </a:xfrm>
          <a:prstGeom prst="rect">
            <a:avLst/>
          </a:prstGeom>
          <a:noFill/>
          <a:ln>
            <a:noFill/>
          </a:ln>
        </p:spPr>
        <p:txBody>
          <a:bodyPr anchorCtr="0" anchor="t" bIns="0" lIns="0" spcFirstLastPara="1" rIns="0" wrap="square" tIns="0">
            <a:spAutoFit/>
          </a:bodyPr>
          <a:lstStyle/>
          <a:p>
            <a:pPr indent="-444500" lvl="0" marL="457200" marR="0" rtl="0" algn="l">
              <a:lnSpc>
                <a:spcPct val="130000"/>
              </a:lnSpc>
              <a:spcBef>
                <a:spcPts val="0"/>
              </a:spcBef>
              <a:spcAft>
                <a:spcPts val="0"/>
              </a:spcAft>
              <a:buClr>
                <a:srgbClr val="FFFFFF"/>
              </a:buClr>
              <a:buSzPts val="3400"/>
              <a:buAutoNum type="arabicPeriod"/>
            </a:pPr>
            <a:r>
              <a:rPr lang="en-US" sz="3400">
                <a:solidFill>
                  <a:srgbClr val="FFFFFF"/>
                </a:solidFill>
              </a:rPr>
              <a:t>How have AI stock prices (Google, Microsoft, etc.) performed compared to the Nasdaq Composite Index over the past two years?</a:t>
            </a:r>
            <a:endParaRPr sz="3400">
              <a:solidFill>
                <a:srgbClr val="FFFFFF"/>
              </a:solidFill>
            </a:endParaRPr>
          </a:p>
          <a:p>
            <a:pPr indent="-444500" lvl="0" marL="457200" marR="0" rtl="0" algn="l">
              <a:lnSpc>
                <a:spcPct val="130000"/>
              </a:lnSpc>
              <a:spcBef>
                <a:spcPts val="0"/>
              </a:spcBef>
              <a:spcAft>
                <a:spcPts val="0"/>
              </a:spcAft>
              <a:buClr>
                <a:srgbClr val="FFFFFF"/>
              </a:buClr>
              <a:buSzPts val="3400"/>
              <a:buAutoNum type="arabicPeriod"/>
            </a:pPr>
            <a:r>
              <a:rPr lang="en-US" sz="3400">
                <a:solidFill>
                  <a:srgbClr val="FFFFFF"/>
                </a:solidFill>
              </a:rPr>
              <a:t>What is the overall sentiment (positive, negative, neutral) surrounding Deepseek in news articles, and what themes drive this sentiment?</a:t>
            </a:r>
            <a:endParaRPr sz="3400">
              <a:solidFill>
                <a:srgbClr val="FFFFFF"/>
              </a:solidFill>
            </a:endParaRPr>
          </a:p>
          <a:p>
            <a:pPr indent="-444500" lvl="0" marL="457200" marR="0" rtl="0" algn="l">
              <a:lnSpc>
                <a:spcPct val="130000"/>
              </a:lnSpc>
              <a:spcBef>
                <a:spcPts val="0"/>
              </a:spcBef>
              <a:spcAft>
                <a:spcPts val="0"/>
              </a:spcAft>
              <a:buClr>
                <a:srgbClr val="FFFFFF"/>
              </a:buClr>
              <a:buSzPts val="3400"/>
              <a:buAutoNum type="arabicPeriod"/>
            </a:pPr>
            <a:r>
              <a:rPr lang="en-US" sz="3400">
                <a:solidFill>
                  <a:srgbClr val="FFFFFF"/>
                </a:solidFill>
              </a:rPr>
              <a:t>How has Deepseek’s entrance and technological </a:t>
            </a:r>
            <a:r>
              <a:rPr lang="en-US" sz="3400">
                <a:solidFill>
                  <a:srgbClr val="FFFFFF"/>
                </a:solidFill>
              </a:rPr>
              <a:t>advancements influenced investor sentiments and AI stock performance?</a:t>
            </a:r>
            <a:endParaRPr sz="3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AB9"/>
            </a:gs>
            <a:gs pos="100000">
              <a:srgbClr val="0920DE"/>
            </a:gs>
          </a:gsLst>
          <a:path path="circle">
            <a:fillToRect b="100%" r="100%"/>
          </a:path>
          <a:tileRect l="-100%" t="-100%"/>
        </a:gradFill>
      </p:bgPr>
    </p:bg>
    <p:spTree>
      <p:nvGrpSpPr>
        <p:cNvPr id="132" name="Shape 132"/>
        <p:cNvGrpSpPr/>
        <p:nvPr/>
      </p:nvGrpSpPr>
      <p:grpSpPr>
        <a:xfrm>
          <a:off x="0" y="0"/>
          <a:ext cx="0" cy="0"/>
          <a:chOff x="0" y="0"/>
          <a:chExt cx="0" cy="0"/>
        </a:xfrm>
      </p:grpSpPr>
      <p:sp>
        <p:nvSpPr>
          <p:cNvPr id="133" name="Google Shape;133;p14"/>
          <p:cNvSpPr/>
          <p:nvPr/>
        </p:nvSpPr>
        <p:spPr>
          <a:xfrm rot="2237932">
            <a:off x="-2380410" y="4779183"/>
            <a:ext cx="12296123" cy="7423784"/>
          </a:xfrm>
          <a:custGeom>
            <a:rect b="b" l="l" r="r" t="t"/>
            <a:pathLst>
              <a:path extrusionOk="0" h="7423784" w="12296123">
                <a:moveTo>
                  <a:pt x="0" y="0"/>
                </a:moveTo>
                <a:lnTo>
                  <a:pt x="12296123" y="0"/>
                </a:lnTo>
                <a:lnTo>
                  <a:pt x="12296123" y="7423784"/>
                </a:lnTo>
                <a:lnTo>
                  <a:pt x="0" y="7423784"/>
                </a:lnTo>
                <a:lnTo>
                  <a:pt x="0" y="0"/>
                </a:lnTo>
                <a:close/>
              </a:path>
            </a:pathLst>
          </a:custGeom>
          <a:blipFill rotWithShape="1">
            <a:blip r:embed="rId4">
              <a:alphaModFix/>
            </a:blip>
            <a:stretch>
              <a:fillRect b="0" l="0" r="0" t="0"/>
            </a:stretch>
          </a:blipFill>
          <a:ln>
            <a:noFill/>
          </a:ln>
        </p:spPr>
      </p:sp>
      <p:grpSp>
        <p:nvGrpSpPr>
          <p:cNvPr id="134" name="Google Shape;134;p14"/>
          <p:cNvGrpSpPr/>
          <p:nvPr/>
        </p:nvGrpSpPr>
        <p:grpSpPr>
          <a:xfrm>
            <a:off x="723900" y="423936"/>
            <a:ext cx="6868446" cy="9343876"/>
            <a:chOff x="0" y="-47625"/>
            <a:chExt cx="1808973" cy="2460939"/>
          </a:xfrm>
        </p:grpSpPr>
        <p:sp>
          <p:nvSpPr>
            <p:cNvPr id="135" name="Google Shape;135;p14"/>
            <p:cNvSpPr/>
            <p:nvPr/>
          </p:nvSpPr>
          <p:spPr>
            <a:xfrm>
              <a:off x="0" y="0"/>
              <a:ext cx="1808973" cy="2413314"/>
            </a:xfrm>
            <a:custGeom>
              <a:rect b="b" l="l" r="r" t="t"/>
              <a:pathLst>
                <a:path extrusionOk="0" h="2413314" w="1808973">
                  <a:moveTo>
                    <a:pt x="0" y="0"/>
                  </a:moveTo>
                  <a:lnTo>
                    <a:pt x="1808973" y="0"/>
                  </a:lnTo>
                  <a:lnTo>
                    <a:pt x="1808973" y="2413314"/>
                  </a:lnTo>
                  <a:lnTo>
                    <a:pt x="0" y="2413314"/>
                  </a:lnTo>
                  <a:close/>
                </a:path>
              </a:pathLst>
            </a:custGeom>
            <a:solidFill>
              <a:srgbClr val="000000">
                <a:alpha val="0"/>
              </a:srgbClr>
            </a:solidFill>
            <a:ln cap="sq" cmpd="sng" w="38100">
              <a:solidFill>
                <a:srgbClr val="FFFFFF"/>
              </a:solidFill>
              <a:prstDash val="solid"/>
              <a:miter lim="8000"/>
              <a:headEnd len="sm" w="sm" type="none"/>
              <a:tailEnd len="sm" w="sm" type="none"/>
            </a:ln>
          </p:spPr>
        </p:sp>
        <p:sp>
          <p:nvSpPr>
            <p:cNvPr id="136" name="Google Shape;136;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7" name="Google Shape;137;p14"/>
          <p:cNvSpPr/>
          <p:nvPr/>
        </p:nvSpPr>
        <p:spPr>
          <a:xfrm>
            <a:off x="15678811" y="261475"/>
            <a:ext cx="7028736" cy="8229600"/>
          </a:xfrm>
          <a:custGeom>
            <a:rect b="b" l="l" r="r" t="t"/>
            <a:pathLst>
              <a:path extrusionOk="0" h="8229600" w="7028736">
                <a:moveTo>
                  <a:pt x="0" y="0"/>
                </a:moveTo>
                <a:lnTo>
                  <a:pt x="7028736" y="0"/>
                </a:lnTo>
                <a:lnTo>
                  <a:pt x="7028736" y="8229600"/>
                </a:lnTo>
                <a:lnTo>
                  <a:pt x="0" y="8229600"/>
                </a:lnTo>
                <a:lnTo>
                  <a:pt x="0" y="0"/>
                </a:lnTo>
                <a:close/>
              </a:path>
            </a:pathLst>
          </a:custGeom>
          <a:blipFill rotWithShape="1">
            <a:blip r:embed="rId5">
              <a:alphaModFix/>
            </a:blip>
            <a:stretch>
              <a:fillRect b="-25" l="0" r="0" t="-26"/>
            </a:stretch>
          </a:blipFill>
          <a:ln>
            <a:noFill/>
          </a:ln>
        </p:spPr>
      </p:sp>
      <p:grpSp>
        <p:nvGrpSpPr>
          <p:cNvPr id="138" name="Google Shape;138;p14"/>
          <p:cNvGrpSpPr/>
          <p:nvPr/>
        </p:nvGrpSpPr>
        <p:grpSpPr>
          <a:xfrm>
            <a:off x="8526544" y="3238381"/>
            <a:ext cx="5992057" cy="1421578"/>
            <a:chOff x="0" y="0"/>
            <a:chExt cx="7989408" cy="1895438"/>
          </a:xfrm>
        </p:grpSpPr>
        <p:cxnSp>
          <p:nvCxnSpPr>
            <p:cNvPr id="139" name="Google Shape;139;p14"/>
            <p:cNvCxnSpPr/>
            <p:nvPr/>
          </p:nvCxnSpPr>
          <p:spPr>
            <a:xfrm rot="10800000">
              <a:off x="0" y="321235"/>
              <a:ext cx="2535047" cy="0"/>
            </a:xfrm>
            <a:prstGeom prst="straightConnector1">
              <a:avLst/>
            </a:prstGeom>
            <a:noFill/>
            <a:ln cap="flat" cmpd="sng" w="50800">
              <a:solidFill>
                <a:srgbClr val="2CD9CB"/>
              </a:solidFill>
              <a:prstDash val="solid"/>
              <a:round/>
              <a:headEnd len="sm" w="sm" type="none"/>
              <a:tailEnd len="sm" w="sm" type="none"/>
            </a:ln>
          </p:spPr>
        </p:cxnSp>
        <p:sp>
          <p:nvSpPr>
            <p:cNvPr id="140" name="Google Shape;140;p14"/>
            <p:cNvSpPr txBox="1"/>
            <p:nvPr/>
          </p:nvSpPr>
          <p:spPr>
            <a:xfrm>
              <a:off x="3581208" y="0"/>
              <a:ext cx="4408200" cy="65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2CD9CB"/>
                  </a:solidFill>
                  <a:latin typeface="Montserrat"/>
                  <a:ea typeface="Montserrat"/>
                  <a:cs typeface="Montserrat"/>
                  <a:sym typeface="Montserrat"/>
                </a:rPr>
                <a:t>Key Factors</a:t>
              </a:r>
              <a:endParaRPr/>
            </a:p>
          </p:txBody>
        </p:sp>
        <p:sp>
          <p:nvSpPr>
            <p:cNvPr id="141" name="Google Shape;141;p14"/>
            <p:cNvSpPr txBox="1"/>
            <p:nvPr/>
          </p:nvSpPr>
          <p:spPr>
            <a:xfrm>
              <a:off x="3581208" y="823446"/>
              <a:ext cx="4408098" cy="1071992"/>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Arial"/>
                  <a:ea typeface="Arial"/>
                  <a:cs typeface="Arial"/>
                  <a:sym typeface="Arial"/>
                </a:rPr>
                <a:t>Elaborate on what you want to discuss. </a:t>
              </a:r>
              <a:endParaRPr/>
            </a:p>
          </p:txBody>
        </p:sp>
      </p:grpSp>
      <p:grpSp>
        <p:nvGrpSpPr>
          <p:cNvPr id="142" name="Google Shape;142;p14"/>
          <p:cNvGrpSpPr/>
          <p:nvPr/>
        </p:nvGrpSpPr>
        <p:grpSpPr>
          <a:xfrm>
            <a:off x="8526544" y="884878"/>
            <a:ext cx="5992057" cy="1418314"/>
            <a:chOff x="0" y="0"/>
            <a:chExt cx="7989408" cy="1891086"/>
          </a:xfrm>
        </p:grpSpPr>
        <p:cxnSp>
          <p:nvCxnSpPr>
            <p:cNvPr id="143" name="Google Shape;143;p14"/>
            <p:cNvCxnSpPr/>
            <p:nvPr/>
          </p:nvCxnSpPr>
          <p:spPr>
            <a:xfrm rot="10800000">
              <a:off x="0" y="321235"/>
              <a:ext cx="2535047" cy="0"/>
            </a:xfrm>
            <a:prstGeom prst="straightConnector1">
              <a:avLst/>
            </a:prstGeom>
            <a:noFill/>
            <a:ln cap="flat" cmpd="sng" w="50800">
              <a:solidFill>
                <a:srgbClr val="2CD9CB"/>
              </a:solidFill>
              <a:prstDash val="solid"/>
              <a:round/>
              <a:headEnd len="sm" w="sm" type="none"/>
              <a:tailEnd len="sm" w="sm" type="none"/>
            </a:ln>
          </p:spPr>
        </p:cxnSp>
        <p:sp>
          <p:nvSpPr>
            <p:cNvPr id="144" name="Google Shape;144;p14"/>
            <p:cNvSpPr txBox="1"/>
            <p:nvPr/>
          </p:nvSpPr>
          <p:spPr>
            <a:xfrm>
              <a:off x="3581208" y="0"/>
              <a:ext cx="4408200" cy="65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2CD9CB"/>
                  </a:solidFill>
                  <a:latin typeface="Montserrat"/>
                  <a:ea typeface="Montserrat"/>
                  <a:cs typeface="Montserrat"/>
                  <a:sym typeface="Montserrat"/>
                </a:rPr>
                <a:t>Growth</a:t>
              </a:r>
              <a:endParaRPr/>
            </a:p>
          </p:txBody>
        </p:sp>
        <p:sp>
          <p:nvSpPr>
            <p:cNvPr id="145" name="Google Shape;145;p14"/>
            <p:cNvSpPr txBox="1"/>
            <p:nvPr/>
          </p:nvSpPr>
          <p:spPr>
            <a:xfrm>
              <a:off x="3581208" y="819094"/>
              <a:ext cx="4408098" cy="1071992"/>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Arial"/>
                  <a:ea typeface="Arial"/>
                  <a:cs typeface="Arial"/>
                  <a:sym typeface="Arial"/>
                </a:rPr>
                <a:t>Elaborate on what you want to discuss. </a:t>
              </a:r>
              <a:endParaRPr/>
            </a:p>
          </p:txBody>
        </p:sp>
      </p:grpSp>
      <p:grpSp>
        <p:nvGrpSpPr>
          <p:cNvPr id="146" name="Google Shape;146;p14"/>
          <p:cNvGrpSpPr/>
          <p:nvPr/>
        </p:nvGrpSpPr>
        <p:grpSpPr>
          <a:xfrm>
            <a:off x="8526544" y="5595147"/>
            <a:ext cx="6480306" cy="1421578"/>
            <a:chOff x="0" y="0"/>
            <a:chExt cx="8640408" cy="1895438"/>
          </a:xfrm>
        </p:grpSpPr>
        <p:cxnSp>
          <p:nvCxnSpPr>
            <p:cNvPr id="147" name="Google Shape;147;p14"/>
            <p:cNvCxnSpPr/>
            <p:nvPr/>
          </p:nvCxnSpPr>
          <p:spPr>
            <a:xfrm rot="10800000">
              <a:off x="0" y="346635"/>
              <a:ext cx="2535047" cy="0"/>
            </a:xfrm>
            <a:prstGeom prst="straightConnector1">
              <a:avLst/>
            </a:prstGeom>
            <a:noFill/>
            <a:ln cap="flat" cmpd="sng" w="50800">
              <a:solidFill>
                <a:srgbClr val="2CD9CB"/>
              </a:solidFill>
              <a:prstDash val="solid"/>
              <a:round/>
              <a:headEnd len="sm" w="sm" type="none"/>
              <a:tailEnd len="sm" w="sm" type="none"/>
            </a:ln>
          </p:spPr>
        </p:cxnSp>
        <p:sp>
          <p:nvSpPr>
            <p:cNvPr id="148" name="Google Shape;148;p14"/>
            <p:cNvSpPr txBox="1"/>
            <p:nvPr/>
          </p:nvSpPr>
          <p:spPr>
            <a:xfrm>
              <a:off x="3581208" y="0"/>
              <a:ext cx="5059200" cy="65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2CD9CB"/>
                  </a:solidFill>
                  <a:latin typeface="Montserrat"/>
                  <a:ea typeface="Montserrat"/>
                  <a:cs typeface="Montserrat"/>
                  <a:sym typeface="Montserrat"/>
                </a:rPr>
                <a:t>Stock Trends</a:t>
              </a:r>
              <a:endParaRPr/>
            </a:p>
          </p:txBody>
        </p:sp>
        <p:sp>
          <p:nvSpPr>
            <p:cNvPr id="149" name="Google Shape;149;p14"/>
            <p:cNvSpPr txBox="1"/>
            <p:nvPr/>
          </p:nvSpPr>
          <p:spPr>
            <a:xfrm>
              <a:off x="3581208" y="823446"/>
              <a:ext cx="4408098" cy="1071992"/>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Arial"/>
                  <a:ea typeface="Arial"/>
                  <a:cs typeface="Arial"/>
                  <a:sym typeface="Arial"/>
                </a:rPr>
                <a:t>Elaborate on what you want to discuss. </a:t>
              </a:r>
              <a:endParaRPr/>
            </a:p>
          </p:txBody>
        </p:sp>
      </p:grpSp>
      <p:sp>
        <p:nvSpPr>
          <p:cNvPr id="150" name="Google Shape;150;p14"/>
          <p:cNvSpPr txBox="1"/>
          <p:nvPr/>
        </p:nvSpPr>
        <p:spPr>
          <a:xfrm>
            <a:off x="858300" y="884875"/>
            <a:ext cx="6599700" cy="424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2CD9CB"/>
                </a:solidFill>
                <a:latin typeface="Russo One"/>
                <a:ea typeface="Russo One"/>
                <a:cs typeface="Russo One"/>
                <a:sym typeface="Russo One"/>
              </a:rPr>
              <a:t>AI Market: </a:t>
            </a:r>
            <a:r>
              <a:rPr lang="en-US" sz="6000">
                <a:solidFill>
                  <a:srgbClr val="FFFFFF"/>
                </a:solidFill>
                <a:latin typeface="Russo One"/>
                <a:ea typeface="Russo One"/>
                <a:cs typeface="Russo One"/>
                <a:sym typeface="Russo One"/>
              </a:rPr>
              <a:t>Trends, Variables, and Impact.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154" name="Shape 154"/>
        <p:cNvGrpSpPr/>
        <p:nvPr/>
      </p:nvGrpSpPr>
      <p:grpSpPr>
        <a:xfrm>
          <a:off x="0" y="0"/>
          <a:ext cx="0" cy="0"/>
          <a:chOff x="0" y="0"/>
          <a:chExt cx="0" cy="0"/>
        </a:xfrm>
      </p:grpSpPr>
      <p:sp>
        <p:nvSpPr>
          <p:cNvPr id="155" name="Google Shape;155;p15"/>
          <p:cNvSpPr txBox="1"/>
          <p:nvPr/>
        </p:nvSpPr>
        <p:spPr>
          <a:xfrm>
            <a:off x="1336950" y="838225"/>
            <a:ext cx="15614100" cy="1231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rgbClr val="2CD9CB"/>
                </a:solidFill>
                <a:latin typeface="Russo One"/>
                <a:ea typeface="Russo One"/>
                <a:cs typeface="Russo One"/>
                <a:sym typeface="Russo One"/>
              </a:rPr>
              <a:t>Key Players in the Industry </a:t>
            </a:r>
            <a:endParaRPr/>
          </a:p>
        </p:txBody>
      </p:sp>
      <p:sp>
        <p:nvSpPr>
          <p:cNvPr id="156" name="Google Shape;156;p15"/>
          <p:cNvSpPr txBox="1"/>
          <p:nvPr/>
        </p:nvSpPr>
        <p:spPr>
          <a:xfrm>
            <a:off x="2982741" y="2163007"/>
            <a:ext cx="123225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FFFFF"/>
                </a:solidFill>
              </a:rPr>
              <a:t>The AI Powerhouses</a:t>
            </a:r>
            <a:endParaRPr/>
          </a:p>
        </p:txBody>
      </p:sp>
      <p:sp>
        <p:nvSpPr>
          <p:cNvPr id="157" name="Google Shape;157;p15"/>
          <p:cNvSpPr/>
          <p:nvPr/>
        </p:nvSpPr>
        <p:spPr>
          <a:xfrm rot="-7765226">
            <a:off x="16366354" y="-6855007"/>
            <a:ext cx="8728031" cy="12454598"/>
          </a:xfrm>
          <a:custGeom>
            <a:rect b="b" l="l" r="r" t="t"/>
            <a:pathLst>
              <a:path extrusionOk="0" h="12454715" w="8728113">
                <a:moveTo>
                  <a:pt x="0" y="0"/>
                </a:moveTo>
                <a:lnTo>
                  <a:pt x="8728113" y="0"/>
                </a:lnTo>
                <a:lnTo>
                  <a:pt x="8728113" y="12454715"/>
                </a:lnTo>
                <a:lnTo>
                  <a:pt x="0" y="12454715"/>
                </a:lnTo>
                <a:lnTo>
                  <a:pt x="0" y="0"/>
                </a:lnTo>
                <a:close/>
              </a:path>
            </a:pathLst>
          </a:custGeom>
          <a:blipFill rotWithShape="1">
            <a:blip r:embed="rId3">
              <a:alphaModFix/>
            </a:blip>
            <a:stretch>
              <a:fillRect b="0" l="-10899" r="-10909" t="0"/>
            </a:stretch>
          </a:blipFill>
          <a:ln>
            <a:noFill/>
          </a:ln>
        </p:spPr>
      </p:sp>
      <p:sp>
        <p:nvSpPr>
          <p:cNvPr id="158" name="Google Shape;158;p15"/>
          <p:cNvSpPr/>
          <p:nvPr/>
        </p:nvSpPr>
        <p:spPr>
          <a:xfrm rot="-7765226">
            <a:off x="-6293306" y="5317000"/>
            <a:ext cx="8728031" cy="12454598"/>
          </a:xfrm>
          <a:custGeom>
            <a:rect b="b" l="l" r="r" t="t"/>
            <a:pathLst>
              <a:path extrusionOk="0" h="12454715" w="8728113">
                <a:moveTo>
                  <a:pt x="0" y="0"/>
                </a:moveTo>
                <a:lnTo>
                  <a:pt x="8728113" y="0"/>
                </a:lnTo>
                <a:lnTo>
                  <a:pt x="8728113" y="12454715"/>
                </a:lnTo>
                <a:lnTo>
                  <a:pt x="0" y="12454715"/>
                </a:lnTo>
                <a:lnTo>
                  <a:pt x="0" y="0"/>
                </a:lnTo>
                <a:close/>
              </a:path>
            </a:pathLst>
          </a:custGeom>
          <a:blipFill rotWithShape="1">
            <a:blip r:embed="rId3">
              <a:alphaModFix/>
            </a:blip>
            <a:stretch>
              <a:fillRect b="0" l="-10899" r="-10909" t="0"/>
            </a:stretch>
          </a:blipFill>
          <a:ln>
            <a:noFill/>
          </a:ln>
        </p:spPr>
      </p:sp>
      <p:grpSp>
        <p:nvGrpSpPr>
          <p:cNvPr id="159" name="Google Shape;159;p15"/>
          <p:cNvGrpSpPr/>
          <p:nvPr/>
        </p:nvGrpSpPr>
        <p:grpSpPr>
          <a:xfrm>
            <a:off x="9677963" y="3298363"/>
            <a:ext cx="3176400" cy="4059766"/>
            <a:chOff x="9729913" y="3791038"/>
            <a:chExt cx="3176400" cy="4059766"/>
          </a:xfrm>
        </p:grpSpPr>
        <p:sp>
          <p:nvSpPr>
            <p:cNvPr id="160" name="Google Shape;160;p15"/>
            <p:cNvSpPr txBox="1"/>
            <p:nvPr/>
          </p:nvSpPr>
          <p:spPr>
            <a:xfrm>
              <a:off x="10103266" y="7252303"/>
              <a:ext cx="2429700" cy="598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3888">
                  <a:solidFill>
                    <a:srgbClr val="FFFFFF"/>
                  </a:solidFill>
                  <a:latin typeface="Arial"/>
                  <a:ea typeface="Arial"/>
                  <a:cs typeface="Arial"/>
                  <a:sym typeface="Arial"/>
                </a:rPr>
                <a:t> </a:t>
              </a:r>
              <a:r>
                <a:rPr lang="en-US" sz="3888">
                  <a:solidFill>
                    <a:srgbClr val="FFFFFF"/>
                  </a:solidFill>
                </a:rPr>
                <a:t>Microsoft</a:t>
              </a:r>
              <a:endParaRPr sz="3100"/>
            </a:p>
          </p:txBody>
        </p:sp>
        <p:pic>
          <p:nvPicPr>
            <p:cNvPr id="161" name="Google Shape;161;p15"/>
            <p:cNvPicPr preferRelativeResize="0"/>
            <p:nvPr/>
          </p:nvPicPr>
          <p:blipFill>
            <a:blip r:embed="rId4">
              <a:alphaModFix/>
            </a:blip>
            <a:stretch>
              <a:fillRect/>
            </a:stretch>
          </p:blipFill>
          <p:spPr>
            <a:xfrm>
              <a:off x="9729913" y="3791038"/>
              <a:ext cx="3176400" cy="3176400"/>
            </a:xfrm>
            <a:prstGeom prst="ellipse">
              <a:avLst/>
            </a:prstGeom>
            <a:noFill/>
            <a:ln>
              <a:noFill/>
            </a:ln>
          </p:spPr>
        </p:pic>
      </p:grpSp>
      <p:grpSp>
        <p:nvGrpSpPr>
          <p:cNvPr id="162" name="Google Shape;162;p15"/>
          <p:cNvGrpSpPr/>
          <p:nvPr/>
        </p:nvGrpSpPr>
        <p:grpSpPr>
          <a:xfrm>
            <a:off x="5652513" y="3488614"/>
            <a:ext cx="3261900" cy="3869515"/>
            <a:chOff x="1303463" y="4025839"/>
            <a:chExt cx="3261900" cy="3869515"/>
          </a:xfrm>
        </p:grpSpPr>
        <p:sp>
          <p:nvSpPr>
            <p:cNvPr id="163" name="Google Shape;163;p15"/>
            <p:cNvSpPr txBox="1"/>
            <p:nvPr/>
          </p:nvSpPr>
          <p:spPr>
            <a:xfrm>
              <a:off x="1719577" y="7296853"/>
              <a:ext cx="2429700" cy="598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3888">
                  <a:solidFill>
                    <a:srgbClr val="FFFFFF"/>
                  </a:solidFill>
                </a:rPr>
                <a:t>NVIDIA</a:t>
              </a:r>
              <a:endParaRPr sz="3100"/>
            </a:p>
          </p:txBody>
        </p:sp>
        <p:pic>
          <p:nvPicPr>
            <p:cNvPr id="164" name="Google Shape;164;p15"/>
            <p:cNvPicPr preferRelativeResize="0"/>
            <p:nvPr/>
          </p:nvPicPr>
          <p:blipFill rotWithShape="1">
            <a:blip r:embed="rId5">
              <a:alphaModFix/>
            </a:blip>
            <a:srcRect b="0" l="17881" r="15989" t="0"/>
            <a:stretch/>
          </p:blipFill>
          <p:spPr>
            <a:xfrm>
              <a:off x="1303463" y="4025838"/>
              <a:ext cx="3261900" cy="2984400"/>
            </a:xfrm>
            <a:prstGeom prst="ellipse">
              <a:avLst/>
            </a:prstGeom>
            <a:noFill/>
            <a:ln>
              <a:noFill/>
            </a:ln>
          </p:spPr>
        </p:pic>
      </p:grpSp>
      <p:grpSp>
        <p:nvGrpSpPr>
          <p:cNvPr id="165" name="Google Shape;165;p15"/>
          <p:cNvGrpSpPr/>
          <p:nvPr/>
        </p:nvGrpSpPr>
        <p:grpSpPr>
          <a:xfrm>
            <a:off x="1783975" y="3380813"/>
            <a:ext cx="3105000" cy="3977315"/>
            <a:chOff x="5573725" y="3955938"/>
            <a:chExt cx="3105000" cy="3977315"/>
          </a:xfrm>
        </p:grpSpPr>
        <p:sp>
          <p:nvSpPr>
            <p:cNvPr id="166" name="Google Shape;166;p15"/>
            <p:cNvSpPr txBox="1"/>
            <p:nvPr/>
          </p:nvSpPr>
          <p:spPr>
            <a:xfrm>
              <a:off x="5911364" y="7334753"/>
              <a:ext cx="2429700" cy="598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3888">
                  <a:solidFill>
                    <a:srgbClr val="FFFFFF"/>
                  </a:solidFill>
                </a:rPr>
                <a:t>Google</a:t>
              </a:r>
              <a:endParaRPr sz="3100"/>
            </a:p>
          </p:txBody>
        </p:sp>
        <p:pic>
          <p:nvPicPr>
            <p:cNvPr id="167" name="Google Shape;167;p15"/>
            <p:cNvPicPr preferRelativeResize="0"/>
            <p:nvPr/>
          </p:nvPicPr>
          <p:blipFill>
            <a:blip r:embed="rId6">
              <a:alphaModFix/>
            </a:blip>
            <a:stretch>
              <a:fillRect/>
            </a:stretch>
          </p:blipFill>
          <p:spPr>
            <a:xfrm>
              <a:off x="5573725" y="3955938"/>
              <a:ext cx="3105000" cy="3124200"/>
            </a:xfrm>
            <a:prstGeom prst="ellipse">
              <a:avLst/>
            </a:prstGeom>
            <a:noFill/>
            <a:ln>
              <a:noFill/>
            </a:ln>
          </p:spPr>
        </p:pic>
      </p:grpSp>
      <p:grpSp>
        <p:nvGrpSpPr>
          <p:cNvPr id="168" name="Google Shape;168;p15"/>
          <p:cNvGrpSpPr/>
          <p:nvPr/>
        </p:nvGrpSpPr>
        <p:grpSpPr>
          <a:xfrm>
            <a:off x="13617925" y="3444086"/>
            <a:ext cx="3176400" cy="3914042"/>
            <a:chOff x="13669875" y="3936761"/>
            <a:chExt cx="3176400" cy="3914042"/>
          </a:xfrm>
        </p:grpSpPr>
        <p:sp>
          <p:nvSpPr>
            <p:cNvPr id="169" name="Google Shape;169;p15"/>
            <p:cNvSpPr txBox="1"/>
            <p:nvPr/>
          </p:nvSpPr>
          <p:spPr>
            <a:xfrm>
              <a:off x="14043221" y="7252303"/>
              <a:ext cx="2429700" cy="598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3888">
                  <a:solidFill>
                    <a:srgbClr val="FFFFFF"/>
                  </a:solidFill>
                  <a:latin typeface="Arial"/>
                  <a:ea typeface="Arial"/>
                  <a:cs typeface="Arial"/>
                  <a:sym typeface="Arial"/>
                </a:rPr>
                <a:t> </a:t>
              </a:r>
              <a:r>
                <a:rPr lang="en-US" sz="3888">
                  <a:solidFill>
                    <a:srgbClr val="FFFFFF"/>
                  </a:solidFill>
                </a:rPr>
                <a:t>Deepseek</a:t>
              </a:r>
              <a:endParaRPr sz="3100"/>
            </a:p>
          </p:txBody>
        </p:sp>
        <p:pic>
          <p:nvPicPr>
            <p:cNvPr id="170" name="Google Shape;170;p15"/>
            <p:cNvPicPr preferRelativeResize="0"/>
            <p:nvPr/>
          </p:nvPicPr>
          <p:blipFill>
            <a:blip r:embed="rId7">
              <a:alphaModFix/>
            </a:blip>
            <a:stretch>
              <a:fillRect/>
            </a:stretch>
          </p:blipFill>
          <p:spPr>
            <a:xfrm>
              <a:off x="13669875" y="3936761"/>
              <a:ext cx="3176400" cy="3162600"/>
            </a:xfrm>
            <a:prstGeom prst="ellipse">
              <a:avLst/>
            </a:prstGeom>
            <a:noFill/>
            <a:ln>
              <a:noFill/>
            </a:ln>
          </p:spPr>
        </p:pic>
      </p:grpSp>
      <p:sp>
        <p:nvSpPr>
          <p:cNvPr id="171" name="Google Shape;171;p15"/>
          <p:cNvSpPr txBox="1"/>
          <p:nvPr/>
        </p:nvSpPr>
        <p:spPr>
          <a:xfrm>
            <a:off x="5440425" y="7920675"/>
            <a:ext cx="36861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rPr>
              <a:t>P</a:t>
            </a:r>
            <a:r>
              <a:rPr lang="en-US" sz="2000">
                <a:solidFill>
                  <a:schemeClr val="lt1"/>
                </a:solidFill>
              </a:rPr>
              <a:t>lays a crucial by providing the hardware backbone for AI with its powerful GPUs, which are essential for AI model training and deep learning.</a:t>
            </a:r>
            <a:endParaRPr sz="2000">
              <a:solidFill>
                <a:schemeClr val="lt1"/>
              </a:solidFill>
            </a:endParaRPr>
          </a:p>
        </p:txBody>
      </p:sp>
      <p:sp>
        <p:nvSpPr>
          <p:cNvPr id="172" name="Google Shape;172;p15"/>
          <p:cNvSpPr txBox="1"/>
          <p:nvPr/>
        </p:nvSpPr>
        <p:spPr>
          <a:xfrm>
            <a:off x="9677975" y="7766625"/>
            <a:ext cx="31764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rPr>
              <a:t>I</a:t>
            </a:r>
            <a:r>
              <a:rPr lang="en-US" sz="2000">
                <a:solidFill>
                  <a:schemeClr val="lt1"/>
                </a:solidFill>
              </a:rPr>
              <a:t>s a key player through its partnership with OpenAI, integrating AI into its Azure cloud platform and consumer applications like Copilot and Office 365.</a:t>
            </a:r>
            <a:endParaRPr sz="2000">
              <a:solidFill>
                <a:schemeClr val="lt1"/>
              </a:solidFill>
            </a:endParaRPr>
          </a:p>
        </p:txBody>
      </p:sp>
      <p:sp>
        <p:nvSpPr>
          <p:cNvPr id="173" name="Google Shape;173;p15"/>
          <p:cNvSpPr txBox="1"/>
          <p:nvPr/>
        </p:nvSpPr>
        <p:spPr>
          <a:xfrm>
            <a:off x="13706125" y="7612725"/>
            <a:ext cx="30000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rPr>
              <a:t>T</a:t>
            </a:r>
            <a:r>
              <a:rPr lang="en-US" sz="2000">
                <a:solidFill>
                  <a:schemeClr val="lt1"/>
                </a:solidFill>
              </a:rPr>
              <a:t>hough newer, is gaining traction with its AI models, and its entrance has raised questions about how it will compete with these establishes giants.</a:t>
            </a:r>
            <a:endParaRPr sz="2000">
              <a:solidFill>
                <a:schemeClr val="lt1"/>
              </a:solidFill>
            </a:endParaRPr>
          </a:p>
        </p:txBody>
      </p:sp>
      <p:sp>
        <p:nvSpPr>
          <p:cNvPr id="174" name="Google Shape;174;p15"/>
          <p:cNvSpPr txBox="1"/>
          <p:nvPr/>
        </p:nvSpPr>
        <p:spPr>
          <a:xfrm>
            <a:off x="1493425" y="7612725"/>
            <a:ext cx="3686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rPr>
              <a:t>H</a:t>
            </a:r>
            <a:r>
              <a:rPr lang="en-US" sz="2000">
                <a:solidFill>
                  <a:schemeClr val="lt1"/>
                </a:solidFill>
              </a:rPr>
              <a:t>as been a leader in AI through DeepMind and GoogleAI, powering advancements in search algorithms, natural language processing, and AI-powered tool like Gemini</a:t>
            </a:r>
            <a:endParaRPr sz="41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20DE"/>
        </a:solidFill>
      </p:bgPr>
    </p:bg>
    <p:spTree>
      <p:nvGrpSpPr>
        <p:cNvPr id="178" name="Shape 178"/>
        <p:cNvGrpSpPr/>
        <p:nvPr/>
      </p:nvGrpSpPr>
      <p:grpSpPr>
        <a:xfrm>
          <a:off x="0" y="0"/>
          <a:ext cx="0" cy="0"/>
          <a:chOff x="0" y="0"/>
          <a:chExt cx="0" cy="0"/>
        </a:xfrm>
      </p:grpSpPr>
      <p:sp>
        <p:nvSpPr>
          <p:cNvPr id="179" name="Google Shape;179;p16"/>
          <p:cNvSpPr/>
          <p:nvPr/>
        </p:nvSpPr>
        <p:spPr>
          <a:xfrm rot="-7765226">
            <a:off x="-5935109" y="4229351"/>
            <a:ext cx="8728031" cy="12454598"/>
          </a:xfrm>
          <a:custGeom>
            <a:rect b="b" l="l" r="r" t="t"/>
            <a:pathLst>
              <a:path extrusionOk="0" h="12454715" w="8728113">
                <a:moveTo>
                  <a:pt x="0" y="0"/>
                </a:moveTo>
                <a:lnTo>
                  <a:pt x="8728112" y="0"/>
                </a:lnTo>
                <a:lnTo>
                  <a:pt x="8728112" y="12454714"/>
                </a:lnTo>
                <a:lnTo>
                  <a:pt x="0" y="12454714"/>
                </a:lnTo>
                <a:lnTo>
                  <a:pt x="0" y="0"/>
                </a:lnTo>
                <a:close/>
              </a:path>
            </a:pathLst>
          </a:custGeom>
          <a:blipFill rotWithShape="1">
            <a:blip r:embed="rId4">
              <a:alphaModFix/>
            </a:blip>
            <a:stretch>
              <a:fillRect b="0" l="-10902" r="-10902" t="0"/>
            </a:stretch>
          </a:blipFill>
          <a:ln>
            <a:noFill/>
          </a:ln>
        </p:spPr>
      </p:sp>
      <p:sp>
        <p:nvSpPr>
          <p:cNvPr id="180" name="Google Shape;180;p16"/>
          <p:cNvSpPr txBox="1"/>
          <p:nvPr/>
        </p:nvSpPr>
        <p:spPr>
          <a:xfrm>
            <a:off x="1028700" y="407879"/>
            <a:ext cx="16230600" cy="2505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400">
                <a:solidFill>
                  <a:srgbClr val="2CD9CB"/>
                </a:solidFill>
                <a:latin typeface="Russo One"/>
                <a:ea typeface="Russo One"/>
                <a:cs typeface="Russo One"/>
                <a:sym typeface="Russo One"/>
              </a:rPr>
              <a:t>Deepseek’s Announcement &amp; AI Stock Reactions</a:t>
            </a:r>
            <a:endParaRPr sz="100"/>
          </a:p>
        </p:txBody>
      </p:sp>
      <p:grpSp>
        <p:nvGrpSpPr>
          <p:cNvPr id="181" name="Google Shape;181;p16"/>
          <p:cNvGrpSpPr/>
          <p:nvPr/>
        </p:nvGrpSpPr>
        <p:grpSpPr>
          <a:xfrm>
            <a:off x="2128516" y="3158693"/>
            <a:ext cx="14514359" cy="2965069"/>
            <a:chOff x="419437" y="-471332"/>
            <a:chExt cx="19352479" cy="3953426"/>
          </a:xfrm>
        </p:grpSpPr>
        <p:sp>
          <p:nvSpPr>
            <p:cNvPr id="182" name="Google Shape;182;p16"/>
            <p:cNvSpPr txBox="1"/>
            <p:nvPr/>
          </p:nvSpPr>
          <p:spPr>
            <a:xfrm>
              <a:off x="1592283" y="-433439"/>
              <a:ext cx="4457700" cy="65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200">
                  <a:solidFill>
                    <a:srgbClr val="2CD9CB"/>
                  </a:solidFill>
                  <a:latin typeface="Montserrat"/>
                  <a:ea typeface="Montserrat"/>
                  <a:cs typeface="Montserrat"/>
                  <a:sym typeface="Montserrat"/>
                </a:rPr>
                <a:t>Before (1/10/25)</a:t>
              </a:r>
              <a:endParaRPr/>
            </a:p>
          </p:txBody>
        </p:sp>
        <p:sp>
          <p:nvSpPr>
            <p:cNvPr id="183" name="Google Shape;183;p16"/>
            <p:cNvSpPr txBox="1"/>
            <p:nvPr/>
          </p:nvSpPr>
          <p:spPr>
            <a:xfrm>
              <a:off x="797050" y="587661"/>
              <a:ext cx="6610500" cy="153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2500">
                  <a:solidFill>
                    <a:schemeClr val="lt1"/>
                  </a:solidFill>
                </a:rPr>
                <a:t>Google (Alphabet Inc.):</a:t>
              </a:r>
              <a:r>
                <a:rPr lang="en-US" sz="2500">
                  <a:solidFill>
                    <a:schemeClr val="lt1"/>
                  </a:solidFill>
                </a:rPr>
                <a:t> $192.50</a:t>
              </a:r>
              <a:endParaRPr sz="2500">
                <a:solidFill>
                  <a:schemeClr val="lt1"/>
                </a:solidFill>
              </a:endParaRPr>
            </a:p>
            <a:p>
              <a:pPr indent="0" lvl="0" marL="0" rtl="0" algn="l">
                <a:spcBef>
                  <a:spcPts val="0"/>
                </a:spcBef>
                <a:spcAft>
                  <a:spcPts val="0"/>
                </a:spcAft>
                <a:buNone/>
              </a:pPr>
              <a:r>
                <a:rPr b="1" lang="en-US" sz="2500">
                  <a:solidFill>
                    <a:schemeClr val="lt1"/>
                  </a:solidFill>
                </a:rPr>
                <a:t>Microsoft:</a:t>
              </a:r>
              <a:r>
                <a:rPr lang="en-US" sz="2500">
                  <a:solidFill>
                    <a:schemeClr val="lt1"/>
                  </a:solidFill>
                </a:rPr>
                <a:t> $415.00</a:t>
              </a:r>
              <a:endParaRPr sz="2500">
                <a:solidFill>
                  <a:schemeClr val="lt1"/>
                </a:solidFill>
              </a:endParaRPr>
            </a:p>
            <a:p>
              <a:pPr indent="0" lvl="0" marL="0" rtl="0" algn="l">
                <a:spcBef>
                  <a:spcPts val="0"/>
                </a:spcBef>
                <a:spcAft>
                  <a:spcPts val="0"/>
                </a:spcAft>
                <a:buNone/>
              </a:pPr>
              <a:r>
                <a:rPr b="1" lang="en-US" sz="2500">
                  <a:solidFill>
                    <a:schemeClr val="lt1"/>
                  </a:solidFill>
                </a:rPr>
                <a:t>NVIDIA:</a:t>
              </a:r>
              <a:r>
                <a:rPr lang="en-US" sz="2500">
                  <a:solidFill>
                    <a:schemeClr val="lt1"/>
                  </a:solidFill>
                </a:rPr>
                <a:t> $135.00</a:t>
              </a:r>
              <a:endParaRPr sz="2500">
                <a:solidFill>
                  <a:schemeClr val="lt1"/>
                </a:solidFill>
              </a:endParaRPr>
            </a:p>
          </p:txBody>
        </p:sp>
        <p:grpSp>
          <p:nvGrpSpPr>
            <p:cNvPr id="184" name="Google Shape;184;p16"/>
            <p:cNvGrpSpPr/>
            <p:nvPr/>
          </p:nvGrpSpPr>
          <p:grpSpPr>
            <a:xfrm rot="5474817">
              <a:off x="514340" y="-492991"/>
              <a:ext cx="669351" cy="844791"/>
              <a:chOff x="-547222" y="-810376"/>
              <a:chExt cx="865034" cy="1091764"/>
            </a:xfrm>
          </p:grpSpPr>
          <p:sp>
            <p:nvSpPr>
              <p:cNvPr id="185" name="Google Shape;185;p16"/>
              <p:cNvSpPr/>
              <p:nvPr/>
            </p:nvSpPr>
            <p:spPr>
              <a:xfrm>
                <a:off x="-547222" y="-810376"/>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txBox="1"/>
              <p:nvPr/>
            </p:nvSpPr>
            <p:spPr>
              <a:xfrm>
                <a:off x="-342488" y="-426612"/>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7" name="Google Shape;187;p16"/>
            <p:cNvSpPr txBox="1"/>
            <p:nvPr/>
          </p:nvSpPr>
          <p:spPr>
            <a:xfrm>
              <a:off x="10643216" y="-439273"/>
              <a:ext cx="9128700" cy="65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200">
                  <a:solidFill>
                    <a:srgbClr val="2CD9CB"/>
                  </a:solidFill>
                  <a:latin typeface="Montserrat"/>
                  <a:ea typeface="Montserrat"/>
                  <a:cs typeface="Montserrat"/>
                  <a:sym typeface="Montserrat"/>
                </a:rPr>
                <a:t>Immediate Aftermath (1/28/25)</a:t>
              </a:r>
              <a:endParaRPr b="1" sz="3200">
                <a:solidFill>
                  <a:srgbClr val="2CD9CB"/>
                </a:solidFill>
                <a:latin typeface="Montserrat"/>
                <a:ea typeface="Montserrat"/>
                <a:cs typeface="Montserrat"/>
                <a:sym typeface="Montserrat"/>
              </a:endParaRPr>
            </a:p>
          </p:txBody>
        </p:sp>
        <p:sp>
          <p:nvSpPr>
            <p:cNvPr id="188" name="Google Shape;188;p16"/>
            <p:cNvSpPr txBox="1"/>
            <p:nvPr/>
          </p:nvSpPr>
          <p:spPr>
            <a:xfrm>
              <a:off x="10019749" y="403494"/>
              <a:ext cx="6610500" cy="307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2500">
                  <a:solidFill>
                    <a:schemeClr val="lt1"/>
                  </a:solidFill>
                </a:rPr>
                <a:t>Google (Alphabet Inc.):</a:t>
              </a:r>
              <a:r>
                <a:rPr lang="en-US" sz="2500">
                  <a:solidFill>
                    <a:schemeClr val="lt1"/>
                  </a:solidFill>
                </a:rPr>
                <a:t> $185.34 </a:t>
              </a:r>
              <a:endParaRPr sz="2500">
                <a:solidFill>
                  <a:schemeClr val="lt1"/>
                </a:solidFill>
              </a:endParaRPr>
            </a:p>
            <a:p>
              <a:pPr indent="0" lvl="0" marL="0" rtl="0" algn="l">
                <a:spcBef>
                  <a:spcPts val="0"/>
                </a:spcBef>
                <a:spcAft>
                  <a:spcPts val="0"/>
                </a:spcAft>
                <a:buNone/>
              </a:pPr>
              <a:r>
                <a:rPr lang="en-US" sz="2500">
                  <a:solidFill>
                    <a:schemeClr val="lt1"/>
                  </a:solidFill>
                </a:rPr>
                <a:t>(drop of ~1.4%)</a:t>
              </a:r>
              <a:endParaRPr sz="2500">
                <a:solidFill>
                  <a:schemeClr val="lt1"/>
                </a:solidFill>
              </a:endParaRPr>
            </a:p>
            <a:p>
              <a:pPr indent="0" lvl="0" marL="0" rtl="0" algn="l">
                <a:spcBef>
                  <a:spcPts val="0"/>
                </a:spcBef>
                <a:spcAft>
                  <a:spcPts val="0"/>
                </a:spcAft>
                <a:buNone/>
              </a:pPr>
              <a:r>
                <a:rPr b="1" lang="en-US" sz="2500">
                  <a:solidFill>
                    <a:schemeClr val="lt1"/>
                  </a:solidFill>
                </a:rPr>
                <a:t>Microsoft:</a:t>
              </a:r>
              <a:r>
                <a:rPr lang="en-US" sz="2500">
                  <a:solidFill>
                    <a:schemeClr val="lt1"/>
                  </a:solidFill>
                </a:rPr>
                <a:t> $409.75 </a:t>
              </a:r>
              <a:endParaRPr sz="2500">
                <a:solidFill>
                  <a:schemeClr val="lt1"/>
                </a:solidFill>
              </a:endParaRPr>
            </a:p>
            <a:p>
              <a:pPr indent="0" lvl="0" marL="0" rtl="0" algn="l">
                <a:spcBef>
                  <a:spcPts val="0"/>
                </a:spcBef>
                <a:spcAft>
                  <a:spcPts val="0"/>
                </a:spcAft>
                <a:buNone/>
              </a:pPr>
              <a:r>
                <a:rPr lang="en-US" sz="2500">
                  <a:solidFill>
                    <a:schemeClr val="lt1"/>
                  </a:solidFill>
                </a:rPr>
                <a:t>(drop of ~0.2%)</a:t>
              </a:r>
              <a:endParaRPr sz="2500">
                <a:solidFill>
                  <a:schemeClr val="lt1"/>
                </a:solidFill>
              </a:endParaRPr>
            </a:p>
            <a:p>
              <a:pPr indent="0" lvl="0" marL="0" rtl="0" algn="l">
                <a:spcBef>
                  <a:spcPts val="0"/>
                </a:spcBef>
                <a:spcAft>
                  <a:spcPts val="0"/>
                </a:spcAft>
                <a:buNone/>
              </a:pPr>
              <a:r>
                <a:rPr b="1" lang="en-US" sz="2500">
                  <a:solidFill>
                    <a:schemeClr val="lt1"/>
                  </a:solidFill>
                </a:rPr>
                <a:t>NVIDIA:</a:t>
              </a:r>
              <a:r>
                <a:rPr lang="en-US" sz="2500">
                  <a:solidFill>
                    <a:schemeClr val="lt1"/>
                  </a:solidFill>
                </a:rPr>
                <a:t> $126.75 </a:t>
              </a:r>
              <a:endParaRPr sz="2500">
                <a:solidFill>
                  <a:schemeClr val="lt1"/>
                </a:solidFill>
              </a:endParaRPr>
            </a:p>
            <a:p>
              <a:pPr indent="0" lvl="0" marL="0" rtl="0" algn="l">
                <a:spcBef>
                  <a:spcPts val="0"/>
                </a:spcBef>
                <a:spcAft>
                  <a:spcPts val="0"/>
                </a:spcAft>
                <a:buNone/>
              </a:pPr>
              <a:r>
                <a:rPr lang="en-US" sz="2500">
                  <a:solidFill>
                    <a:schemeClr val="lt1"/>
                  </a:solidFill>
                </a:rPr>
                <a:t>(drop of ~1.7%)</a:t>
              </a:r>
              <a:endParaRPr sz="3799">
                <a:solidFill>
                  <a:schemeClr val="lt1"/>
                </a:solidFill>
              </a:endParaRPr>
            </a:p>
          </p:txBody>
        </p:sp>
        <p:grpSp>
          <p:nvGrpSpPr>
            <p:cNvPr id="189" name="Google Shape;189;p16"/>
            <p:cNvGrpSpPr/>
            <p:nvPr/>
          </p:nvGrpSpPr>
          <p:grpSpPr>
            <a:xfrm rot="5474817">
              <a:off x="8240840" y="-1818652"/>
              <a:ext cx="696169" cy="3466071"/>
              <a:chOff x="-609870" y="-3694184"/>
              <a:chExt cx="899692" cy="4479368"/>
            </a:xfrm>
          </p:grpSpPr>
          <p:sp>
            <p:nvSpPr>
              <p:cNvPr id="190" name="Google Shape;190;p16"/>
              <p:cNvSpPr/>
              <p:nvPr/>
            </p:nvSpPr>
            <p:spPr>
              <a:xfrm>
                <a:off x="-609870" y="-3694184"/>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txBox="1"/>
              <p:nvPr/>
            </p:nvSpPr>
            <p:spPr>
              <a:xfrm>
                <a:off x="-370478" y="77184"/>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2" name="Google Shape;192;p16"/>
            <p:cNvSpPr txBox="1"/>
            <p:nvPr/>
          </p:nvSpPr>
          <p:spPr>
            <a:xfrm rot="5474817">
              <a:off x="13691228" y="-298692"/>
              <a:ext cx="510931" cy="54784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3" name="Google Shape;193;p16"/>
          <p:cNvSpPr txBox="1"/>
          <p:nvPr/>
        </p:nvSpPr>
        <p:spPr>
          <a:xfrm>
            <a:off x="6074625" y="6956588"/>
            <a:ext cx="53208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200">
                <a:solidFill>
                  <a:srgbClr val="2CD9CB"/>
                </a:solidFill>
                <a:latin typeface="Montserrat"/>
                <a:ea typeface="Montserrat"/>
                <a:cs typeface="Montserrat"/>
                <a:sym typeface="Montserrat"/>
              </a:rPr>
              <a:t>Announcement (1/27/25)</a:t>
            </a:r>
            <a:endParaRPr/>
          </a:p>
        </p:txBody>
      </p:sp>
      <p:sp>
        <p:nvSpPr>
          <p:cNvPr id="194" name="Google Shape;194;p16"/>
          <p:cNvSpPr txBox="1"/>
          <p:nvPr/>
        </p:nvSpPr>
        <p:spPr>
          <a:xfrm>
            <a:off x="5575525" y="7704675"/>
            <a:ext cx="5246700" cy="2308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2500">
                <a:solidFill>
                  <a:schemeClr val="lt1"/>
                </a:solidFill>
              </a:rPr>
              <a:t>Google (Alphabet Inc.):</a:t>
            </a:r>
            <a:r>
              <a:rPr lang="en-US" sz="2500">
                <a:solidFill>
                  <a:schemeClr val="lt1"/>
                </a:solidFill>
              </a:rPr>
              <a:t> $188.00 </a:t>
            </a:r>
            <a:endParaRPr sz="2500">
              <a:solidFill>
                <a:schemeClr val="lt1"/>
              </a:solidFill>
            </a:endParaRPr>
          </a:p>
          <a:p>
            <a:pPr indent="0" lvl="0" marL="0" rtl="0" algn="l">
              <a:spcBef>
                <a:spcPts val="0"/>
              </a:spcBef>
              <a:spcAft>
                <a:spcPts val="0"/>
              </a:spcAft>
              <a:buNone/>
            </a:pPr>
            <a:r>
              <a:rPr lang="en-US" sz="2500">
                <a:solidFill>
                  <a:schemeClr val="lt1"/>
                </a:solidFill>
              </a:rPr>
              <a:t>(drop of ~2.3%)</a:t>
            </a:r>
            <a:endParaRPr sz="2500">
              <a:solidFill>
                <a:schemeClr val="lt1"/>
              </a:solidFill>
            </a:endParaRPr>
          </a:p>
          <a:p>
            <a:pPr indent="0" lvl="0" marL="0" rtl="0" algn="l">
              <a:spcBef>
                <a:spcPts val="0"/>
              </a:spcBef>
              <a:spcAft>
                <a:spcPts val="0"/>
              </a:spcAft>
              <a:buNone/>
            </a:pPr>
            <a:r>
              <a:rPr b="1" lang="en-US" sz="2500">
                <a:solidFill>
                  <a:schemeClr val="lt1"/>
                </a:solidFill>
              </a:rPr>
              <a:t>Microsoft:</a:t>
            </a:r>
            <a:r>
              <a:rPr lang="en-US" sz="2500">
                <a:solidFill>
                  <a:schemeClr val="lt1"/>
                </a:solidFill>
              </a:rPr>
              <a:t> $410.50 </a:t>
            </a:r>
            <a:endParaRPr sz="2500">
              <a:solidFill>
                <a:schemeClr val="lt1"/>
              </a:solidFill>
            </a:endParaRPr>
          </a:p>
          <a:p>
            <a:pPr indent="0" lvl="0" marL="0" rtl="0" algn="l">
              <a:spcBef>
                <a:spcPts val="0"/>
              </a:spcBef>
              <a:spcAft>
                <a:spcPts val="0"/>
              </a:spcAft>
              <a:buNone/>
            </a:pPr>
            <a:r>
              <a:rPr lang="en-US" sz="2500">
                <a:solidFill>
                  <a:schemeClr val="lt1"/>
                </a:solidFill>
              </a:rPr>
              <a:t>(drop of ~1.1%)</a:t>
            </a:r>
            <a:endParaRPr sz="2500">
              <a:solidFill>
                <a:schemeClr val="lt1"/>
              </a:solidFill>
            </a:endParaRPr>
          </a:p>
          <a:p>
            <a:pPr indent="0" lvl="0" marL="0" rtl="0" algn="l">
              <a:spcBef>
                <a:spcPts val="0"/>
              </a:spcBef>
              <a:spcAft>
                <a:spcPts val="0"/>
              </a:spcAft>
              <a:buNone/>
            </a:pPr>
            <a:r>
              <a:rPr b="1" lang="en-US" sz="2500">
                <a:solidFill>
                  <a:schemeClr val="lt1"/>
                </a:solidFill>
              </a:rPr>
              <a:t>NVIDIA:</a:t>
            </a:r>
            <a:r>
              <a:rPr lang="en-US" sz="2500">
                <a:solidFill>
                  <a:schemeClr val="lt1"/>
                </a:solidFill>
              </a:rPr>
              <a:t> $129.00 </a:t>
            </a:r>
            <a:endParaRPr sz="2500">
              <a:solidFill>
                <a:schemeClr val="lt1"/>
              </a:solidFill>
            </a:endParaRPr>
          </a:p>
          <a:p>
            <a:pPr indent="0" lvl="0" marL="0" rtl="0" algn="l">
              <a:spcBef>
                <a:spcPts val="0"/>
              </a:spcBef>
              <a:spcAft>
                <a:spcPts val="0"/>
              </a:spcAft>
              <a:buNone/>
            </a:pPr>
            <a:r>
              <a:rPr lang="en-US" sz="2500">
                <a:solidFill>
                  <a:schemeClr val="lt1"/>
                </a:solidFill>
              </a:rPr>
              <a:t>(drop of ~4.4%)</a:t>
            </a:r>
            <a:endParaRPr sz="3799">
              <a:solidFill>
                <a:schemeClr val="lt1"/>
              </a:solidFill>
            </a:endParaRPr>
          </a:p>
        </p:txBody>
      </p:sp>
      <p:grpSp>
        <p:nvGrpSpPr>
          <p:cNvPr id="195" name="Google Shape;195;p16"/>
          <p:cNvGrpSpPr/>
          <p:nvPr/>
        </p:nvGrpSpPr>
        <p:grpSpPr>
          <a:xfrm rot="5474645">
            <a:off x="5408969" y="7033050"/>
            <a:ext cx="471698" cy="471698"/>
            <a:chOff x="0" y="0"/>
            <a:chExt cx="812800" cy="812800"/>
          </a:xfrm>
        </p:grpSpPr>
        <p:sp>
          <p:nvSpPr>
            <p:cNvPr id="196" name="Google Shape;196;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8" name="Google Shape;198;p16"/>
          <p:cNvSpPr txBox="1"/>
          <p:nvPr/>
        </p:nvSpPr>
        <p:spPr>
          <a:xfrm>
            <a:off x="13372967" y="6920888"/>
            <a:ext cx="45168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3200">
                <a:solidFill>
                  <a:srgbClr val="2CD9CB"/>
                </a:solidFill>
                <a:latin typeface="Montserrat"/>
                <a:ea typeface="Montserrat"/>
                <a:cs typeface="Montserrat"/>
                <a:sym typeface="Montserrat"/>
              </a:rPr>
              <a:t>Currently (2/8/25)</a:t>
            </a:r>
            <a:endParaRPr b="1" sz="3200">
              <a:solidFill>
                <a:srgbClr val="2CD9CB"/>
              </a:solidFill>
              <a:latin typeface="Montserrat"/>
              <a:ea typeface="Montserrat"/>
              <a:cs typeface="Montserrat"/>
              <a:sym typeface="Montserrat"/>
            </a:endParaRPr>
          </a:p>
        </p:txBody>
      </p:sp>
      <p:sp>
        <p:nvSpPr>
          <p:cNvPr id="199" name="Google Shape;199;p16"/>
          <p:cNvSpPr txBox="1"/>
          <p:nvPr/>
        </p:nvSpPr>
        <p:spPr>
          <a:xfrm>
            <a:off x="12935301" y="7648500"/>
            <a:ext cx="4885200" cy="2308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sz="2500">
                <a:solidFill>
                  <a:schemeClr val="lt1"/>
                </a:solidFill>
              </a:rPr>
              <a:t>Google (Alphabet Inc.):</a:t>
            </a:r>
            <a:r>
              <a:rPr lang="en-US" sz="2500">
                <a:solidFill>
                  <a:schemeClr val="lt1"/>
                </a:solidFill>
              </a:rPr>
              <a:t> $185.34 </a:t>
            </a:r>
            <a:endParaRPr sz="2500">
              <a:solidFill>
                <a:schemeClr val="lt1"/>
              </a:solidFill>
            </a:endParaRPr>
          </a:p>
          <a:p>
            <a:pPr indent="0" lvl="0" marL="0" rtl="0" algn="l">
              <a:spcBef>
                <a:spcPts val="0"/>
              </a:spcBef>
              <a:spcAft>
                <a:spcPts val="0"/>
              </a:spcAft>
              <a:buNone/>
            </a:pPr>
            <a:r>
              <a:rPr lang="en-US" sz="2500">
                <a:solidFill>
                  <a:schemeClr val="lt1"/>
                </a:solidFill>
              </a:rPr>
              <a:t>(stabilized)</a:t>
            </a:r>
            <a:endParaRPr sz="2500">
              <a:solidFill>
                <a:schemeClr val="lt1"/>
              </a:solidFill>
            </a:endParaRPr>
          </a:p>
          <a:p>
            <a:pPr indent="0" lvl="0" marL="0" rtl="0" algn="l">
              <a:spcBef>
                <a:spcPts val="0"/>
              </a:spcBef>
              <a:spcAft>
                <a:spcPts val="0"/>
              </a:spcAft>
              <a:buNone/>
            </a:pPr>
            <a:r>
              <a:rPr b="1" lang="en-US" sz="2500">
                <a:solidFill>
                  <a:schemeClr val="lt1"/>
                </a:solidFill>
              </a:rPr>
              <a:t>Microsoft:</a:t>
            </a:r>
            <a:r>
              <a:rPr lang="en-US" sz="2500">
                <a:solidFill>
                  <a:schemeClr val="lt1"/>
                </a:solidFill>
              </a:rPr>
              <a:t> $409.75 </a:t>
            </a:r>
            <a:endParaRPr sz="2500">
              <a:solidFill>
                <a:schemeClr val="lt1"/>
              </a:solidFill>
            </a:endParaRPr>
          </a:p>
          <a:p>
            <a:pPr indent="0" lvl="0" marL="0" rtl="0" algn="l">
              <a:spcBef>
                <a:spcPts val="0"/>
              </a:spcBef>
              <a:spcAft>
                <a:spcPts val="0"/>
              </a:spcAft>
              <a:buNone/>
            </a:pPr>
            <a:r>
              <a:rPr lang="en-US" sz="2500">
                <a:solidFill>
                  <a:schemeClr val="lt1"/>
                </a:solidFill>
              </a:rPr>
              <a:t>(stabilized)</a:t>
            </a:r>
            <a:endParaRPr sz="2500">
              <a:solidFill>
                <a:schemeClr val="lt1"/>
              </a:solidFill>
            </a:endParaRPr>
          </a:p>
          <a:p>
            <a:pPr indent="0" lvl="0" marL="0" rtl="0" algn="l">
              <a:spcBef>
                <a:spcPts val="0"/>
              </a:spcBef>
              <a:spcAft>
                <a:spcPts val="0"/>
              </a:spcAft>
              <a:buNone/>
            </a:pPr>
            <a:r>
              <a:rPr b="1" lang="en-US" sz="2500">
                <a:solidFill>
                  <a:schemeClr val="lt1"/>
                </a:solidFill>
              </a:rPr>
              <a:t>NVIDIA:</a:t>
            </a:r>
            <a:r>
              <a:rPr lang="en-US" sz="2500">
                <a:solidFill>
                  <a:schemeClr val="lt1"/>
                </a:solidFill>
              </a:rPr>
              <a:t> $129.84 </a:t>
            </a:r>
            <a:endParaRPr sz="2500">
              <a:solidFill>
                <a:schemeClr val="lt1"/>
              </a:solidFill>
            </a:endParaRPr>
          </a:p>
          <a:p>
            <a:pPr indent="0" lvl="0" marL="0" rtl="0" algn="l">
              <a:spcBef>
                <a:spcPts val="0"/>
              </a:spcBef>
              <a:spcAft>
                <a:spcPts val="0"/>
              </a:spcAft>
              <a:buNone/>
            </a:pPr>
            <a:r>
              <a:rPr lang="en-US" sz="2500">
                <a:solidFill>
                  <a:schemeClr val="lt1"/>
                </a:solidFill>
              </a:rPr>
              <a:t>(stabilized)</a:t>
            </a:r>
            <a:endParaRPr b="1" sz="3900">
              <a:solidFill>
                <a:schemeClr val="lt1"/>
              </a:solidFill>
            </a:endParaRPr>
          </a:p>
        </p:txBody>
      </p:sp>
      <p:grpSp>
        <p:nvGrpSpPr>
          <p:cNvPr id="200" name="Google Shape;200;p16"/>
          <p:cNvGrpSpPr/>
          <p:nvPr/>
        </p:nvGrpSpPr>
        <p:grpSpPr>
          <a:xfrm rot="5482779">
            <a:off x="12721724" y="6997896"/>
            <a:ext cx="472618" cy="470624"/>
            <a:chOff x="0" y="0"/>
            <a:chExt cx="812800" cy="812800"/>
          </a:xfrm>
        </p:grpSpPr>
        <p:sp>
          <p:nvSpPr>
            <p:cNvPr id="201" name="Google Shape;201;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3" name="Google Shape;203;p16"/>
          <p:cNvGrpSpPr/>
          <p:nvPr/>
        </p:nvGrpSpPr>
        <p:grpSpPr>
          <a:xfrm>
            <a:off x="1449168" y="6079298"/>
            <a:ext cx="14795166" cy="738626"/>
            <a:chOff x="1028700" y="5685603"/>
            <a:chExt cx="15893400" cy="997200"/>
          </a:xfrm>
        </p:grpSpPr>
        <p:cxnSp>
          <p:nvCxnSpPr>
            <p:cNvPr id="204" name="Google Shape;204;p16"/>
            <p:cNvCxnSpPr/>
            <p:nvPr/>
          </p:nvCxnSpPr>
          <p:spPr>
            <a:xfrm>
              <a:off x="2096377" y="5685603"/>
              <a:ext cx="0" cy="997157"/>
            </a:xfrm>
            <a:prstGeom prst="straightConnector1">
              <a:avLst/>
            </a:prstGeom>
            <a:noFill/>
            <a:ln cap="flat" cmpd="sng" w="38100">
              <a:solidFill>
                <a:srgbClr val="2CD9CB"/>
              </a:solidFill>
              <a:prstDash val="solid"/>
              <a:round/>
              <a:headEnd len="sm" w="sm" type="none"/>
              <a:tailEnd len="sm" w="sm" type="none"/>
            </a:ln>
          </p:spPr>
        </p:cxnSp>
        <p:cxnSp>
          <p:nvCxnSpPr>
            <p:cNvPr id="205" name="Google Shape;205;p16"/>
            <p:cNvCxnSpPr/>
            <p:nvPr/>
          </p:nvCxnSpPr>
          <p:spPr>
            <a:xfrm>
              <a:off x="9453428" y="5685603"/>
              <a:ext cx="0" cy="997200"/>
            </a:xfrm>
            <a:prstGeom prst="straightConnector1">
              <a:avLst/>
            </a:prstGeom>
            <a:noFill/>
            <a:ln cap="flat" cmpd="sng" w="38100">
              <a:solidFill>
                <a:srgbClr val="2CD9CB"/>
              </a:solidFill>
              <a:prstDash val="solid"/>
              <a:round/>
              <a:headEnd len="sm" w="sm" type="none"/>
              <a:tailEnd len="sm" w="sm" type="none"/>
            </a:ln>
          </p:spPr>
        </p:cxnSp>
        <p:cxnSp>
          <p:nvCxnSpPr>
            <p:cNvPr id="206" name="Google Shape;206;p16"/>
            <p:cNvCxnSpPr/>
            <p:nvPr/>
          </p:nvCxnSpPr>
          <p:spPr>
            <a:xfrm>
              <a:off x="13414293" y="5685603"/>
              <a:ext cx="0" cy="997200"/>
            </a:xfrm>
            <a:prstGeom prst="straightConnector1">
              <a:avLst/>
            </a:prstGeom>
            <a:noFill/>
            <a:ln cap="flat" cmpd="sng" w="38100">
              <a:solidFill>
                <a:srgbClr val="2CD9CB"/>
              </a:solidFill>
              <a:prstDash val="solid"/>
              <a:round/>
              <a:headEnd len="sm" w="sm" type="none"/>
              <a:tailEnd len="sm" w="sm" type="none"/>
            </a:ln>
          </p:spPr>
        </p:cxnSp>
        <p:cxnSp>
          <p:nvCxnSpPr>
            <p:cNvPr id="207" name="Google Shape;207;p16"/>
            <p:cNvCxnSpPr/>
            <p:nvPr/>
          </p:nvCxnSpPr>
          <p:spPr>
            <a:xfrm>
              <a:off x="1028700" y="6146081"/>
              <a:ext cx="15893400" cy="19200"/>
            </a:xfrm>
            <a:prstGeom prst="straightConnector1">
              <a:avLst/>
            </a:prstGeom>
            <a:noFill/>
            <a:ln cap="flat" cmpd="sng" w="38100">
              <a:solidFill>
                <a:srgbClr val="2CD9CB"/>
              </a:solidFill>
              <a:prstDash val="solid"/>
              <a:round/>
              <a:headEnd len="sm" w="sm" type="none"/>
              <a:tailEnd len="sm" w="sm" type="none"/>
            </a:ln>
          </p:spPr>
        </p:cxnSp>
        <p:grpSp>
          <p:nvGrpSpPr>
            <p:cNvPr id="208" name="Google Shape;208;p16"/>
            <p:cNvGrpSpPr/>
            <p:nvPr/>
          </p:nvGrpSpPr>
          <p:grpSpPr>
            <a:xfrm>
              <a:off x="8230709" y="5934892"/>
              <a:ext cx="3851101" cy="498601"/>
              <a:chOff x="25400" y="0"/>
              <a:chExt cx="5134801" cy="664800"/>
            </a:xfrm>
          </p:grpSpPr>
          <p:cxnSp>
            <p:nvCxnSpPr>
              <p:cNvPr id="209" name="Google Shape;209;p16"/>
              <p:cNvCxnSpPr/>
              <p:nvPr/>
            </p:nvCxnSpPr>
            <p:spPr>
              <a:xfrm>
                <a:off x="25400" y="0"/>
                <a:ext cx="0" cy="664771"/>
              </a:xfrm>
              <a:prstGeom prst="straightConnector1">
                <a:avLst/>
              </a:prstGeom>
              <a:noFill/>
              <a:ln cap="flat" cmpd="sng" w="50800">
                <a:solidFill>
                  <a:srgbClr val="2CD9CB"/>
                </a:solidFill>
                <a:prstDash val="solid"/>
                <a:round/>
                <a:headEnd len="sm" w="sm" type="none"/>
                <a:tailEnd len="sm" w="sm" type="none"/>
              </a:ln>
            </p:spPr>
          </p:cxnSp>
          <p:cxnSp>
            <p:nvCxnSpPr>
              <p:cNvPr id="210" name="Google Shape;210;p16"/>
              <p:cNvCxnSpPr/>
              <p:nvPr/>
            </p:nvCxnSpPr>
            <p:spPr>
              <a:xfrm>
                <a:off x="5160201" y="0"/>
                <a:ext cx="0" cy="664800"/>
              </a:xfrm>
              <a:prstGeom prst="straightConnector1">
                <a:avLst/>
              </a:prstGeom>
              <a:noFill/>
              <a:ln cap="flat" cmpd="sng" w="50800">
                <a:solidFill>
                  <a:srgbClr val="2CD9CB"/>
                </a:solidFill>
                <a:prstDash val="solid"/>
                <a:round/>
                <a:headEnd len="sm" w="sm" type="none"/>
                <a:tailEnd len="sm" w="sm" type="none"/>
              </a:ln>
            </p:spPr>
          </p:cxnSp>
          <p:cxnSp>
            <p:nvCxnSpPr>
              <p:cNvPr id="211" name="Google Shape;211;p16"/>
              <p:cNvCxnSpPr/>
              <p:nvPr/>
            </p:nvCxnSpPr>
            <p:spPr>
              <a:xfrm>
                <a:off x="3578736" y="0"/>
                <a:ext cx="0" cy="664771"/>
              </a:xfrm>
              <a:prstGeom prst="straightConnector1">
                <a:avLst/>
              </a:prstGeom>
              <a:noFill/>
              <a:ln cap="flat" cmpd="sng" w="50800">
                <a:solidFill>
                  <a:srgbClr val="2CD9CB"/>
                </a:solidFill>
                <a:prstDash val="solid"/>
                <a:round/>
                <a:headEnd len="sm" w="sm" type="none"/>
                <a:tailEnd len="sm" w="sm" type="none"/>
              </a:ln>
            </p:spPr>
          </p:cxnSp>
        </p:grpSp>
        <p:grpSp>
          <p:nvGrpSpPr>
            <p:cNvPr id="212" name="Google Shape;212;p16"/>
            <p:cNvGrpSpPr/>
            <p:nvPr/>
          </p:nvGrpSpPr>
          <p:grpSpPr>
            <a:xfrm>
              <a:off x="3050676" y="5877742"/>
              <a:ext cx="3847527" cy="555751"/>
              <a:chOff x="25400" y="0"/>
              <a:chExt cx="5130036" cy="741000"/>
            </a:xfrm>
          </p:grpSpPr>
          <p:cxnSp>
            <p:nvCxnSpPr>
              <p:cNvPr id="213" name="Google Shape;213;p16"/>
              <p:cNvCxnSpPr/>
              <p:nvPr/>
            </p:nvCxnSpPr>
            <p:spPr>
              <a:xfrm>
                <a:off x="25400" y="0"/>
                <a:ext cx="0" cy="664771"/>
              </a:xfrm>
              <a:prstGeom prst="straightConnector1">
                <a:avLst/>
              </a:prstGeom>
              <a:noFill/>
              <a:ln cap="flat" cmpd="sng" w="50800">
                <a:solidFill>
                  <a:srgbClr val="2CD9CB"/>
                </a:solidFill>
                <a:prstDash val="solid"/>
                <a:round/>
                <a:headEnd len="sm" w="sm" type="none"/>
                <a:tailEnd len="sm" w="sm" type="none"/>
              </a:ln>
            </p:spPr>
          </p:cxnSp>
          <p:cxnSp>
            <p:nvCxnSpPr>
              <p:cNvPr id="214" name="Google Shape;214;p16"/>
              <p:cNvCxnSpPr/>
              <p:nvPr/>
            </p:nvCxnSpPr>
            <p:spPr>
              <a:xfrm>
                <a:off x="1802068" y="0"/>
                <a:ext cx="0" cy="664771"/>
              </a:xfrm>
              <a:prstGeom prst="straightConnector1">
                <a:avLst/>
              </a:prstGeom>
              <a:noFill/>
              <a:ln cap="flat" cmpd="sng" w="50800">
                <a:solidFill>
                  <a:srgbClr val="2CD9CB"/>
                </a:solidFill>
                <a:prstDash val="solid"/>
                <a:round/>
                <a:headEnd len="sm" w="sm" type="none"/>
                <a:tailEnd len="sm" w="sm" type="none"/>
              </a:ln>
            </p:spPr>
          </p:cxnSp>
          <p:cxnSp>
            <p:nvCxnSpPr>
              <p:cNvPr id="215" name="Google Shape;215;p16"/>
              <p:cNvCxnSpPr/>
              <p:nvPr/>
            </p:nvCxnSpPr>
            <p:spPr>
              <a:xfrm>
                <a:off x="5155436" y="76200"/>
                <a:ext cx="0" cy="664800"/>
              </a:xfrm>
              <a:prstGeom prst="straightConnector1">
                <a:avLst/>
              </a:prstGeom>
              <a:noFill/>
              <a:ln cap="flat" cmpd="sng" w="50800">
                <a:solidFill>
                  <a:srgbClr val="2CD9CB"/>
                </a:solidFill>
                <a:prstDash val="solid"/>
                <a:round/>
                <a:headEnd len="sm" w="sm" type="none"/>
                <a:tailEnd len="sm" w="sm" type="none"/>
              </a:ln>
            </p:spPr>
          </p:cxnSp>
        </p:grpSp>
        <p:grpSp>
          <p:nvGrpSpPr>
            <p:cNvPr id="216" name="Google Shape;216;p16"/>
            <p:cNvGrpSpPr/>
            <p:nvPr/>
          </p:nvGrpSpPr>
          <p:grpSpPr>
            <a:xfrm>
              <a:off x="14746794" y="5906317"/>
              <a:ext cx="1332501" cy="498579"/>
              <a:chOff x="1802068" y="0"/>
              <a:chExt cx="1776668" cy="664771"/>
            </a:xfrm>
          </p:grpSpPr>
          <p:cxnSp>
            <p:nvCxnSpPr>
              <p:cNvPr id="217" name="Google Shape;217;p16"/>
              <p:cNvCxnSpPr/>
              <p:nvPr/>
            </p:nvCxnSpPr>
            <p:spPr>
              <a:xfrm>
                <a:off x="1802068" y="0"/>
                <a:ext cx="0" cy="664771"/>
              </a:xfrm>
              <a:prstGeom prst="straightConnector1">
                <a:avLst/>
              </a:prstGeom>
              <a:noFill/>
              <a:ln cap="flat" cmpd="sng" w="50800">
                <a:solidFill>
                  <a:srgbClr val="2CD9CB"/>
                </a:solidFill>
                <a:prstDash val="solid"/>
                <a:round/>
                <a:headEnd len="sm" w="sm" type="none"/>
                <a:tailEnd len="sm" w="sm" type="none"/>
              </a:ln>
            </p:spPr>
          </p:cxnSp>
          <p:cxnSp>
            <p:nvCxnSpPr>
              <p:cNvPr id="218" name="Google Shape;218;p16"/>
              <p:cNvCxnSpPr/>
              <p:nvPr/>
            </p:nvCxnSpPr>
            <p:spPr>
              <a:xfrm>
                <a:off x="3578736" y="0"/>
                <a:ext cx="0" cy="664771"/>
              </a:xfrm>
              <a:prstGeom prst="straightConnector1">
                <a:avLst/>
              </a:prstGeom>
              <a:noFill/>
              <a:ln cap="flat" cmpd="sng" w="50800">
                <a:solidFill>
                  <a:srgbClr val="2CD9CB"/>
                </a:solidFill>
                <a:prstDash val="solid"/>
                <a:round/>
                <a:headEnd len="sm" w="sm" type="none"/>
                <a:tailEnd len="sm" w="sm" type="none"/>
              </a:ln>
            </p:spPr>
          </p:cxnSp>
        </p:grpSp>
      </p:grpSp>
      <p:sp>
        <p:nvSpPr>
          <p:cNvPr id="219" name="Google Shape;219;p16"/>
          <p:cNvSpPr/>
          <p:nvPr/>
        </p:nvSpPr>
        <p:spPr>
          <a:xfrm rot="-7768016">
            <a:off x="16360385" y="-6856787"/>
            <a:ext cx="8728113" cy="12454715"/>
          </a:xfrm>
          <a:custGeom>
            <a:rect b="b" l="l" r="r" t="t"/>
            <a:pathLst>
              <a:path extrusionOk="0" h="12454715" w="8728113">
                <a:moveTo>
                  <a:pt x="0" y="0"/>
                </a:moveTo>
                <a:lnTo>
                  <a:pt x="8728113" y="0"/>
                </a:lnTo>
                <a:lnTo>
                  <a:pt x="8728113" y="12454715"/>
                </a:lnTo>
                <a:lnTo>
                  <a:pt x="0" y="12454715"/>
                </a:lnTo>
                <a:lnTo>
                  <a:pt x="0" y="0"/>
                </a:lnTo>
                <a:close/>
              </a:path>
            </a:pathLst>
          </a:custGeom>
          <a:blipFill rotWithShape="1">
            <a:blip r:embed="rId4">
              <a:alphaModFix/>
            </a:blip>
            <a:stretch>
              <a:fillRect b="0" l="-10902" r="-10902" t="0"/>
            </a:stretch>
          </a:blipFill>
          <a:ln>
            <a:noFill/>
          </a:ln>
        </p:spPr>
      </p:sp>
      <p:cxnSp>
        <p:nvCxnSpPr>
          <p:cNvPr id="220" name="Google Shape;220;p16"/>
          <p:cNvCxnSpPr/>
          <p:nvPr/>
        </p:nvCxnSpPr>
        <p:spPr>
          <a:xfrm>
            <a:off x="5644810" y="6094536"/>
            <a:ext cx="0" cy="738600"/>
          </a:xfrm>
          <a:prstGeom prst="straightConnector1">
            <a:avLst/>
          </a:prstGeom>
          <a:noFill/>
          <a:ln cap="flat" cmpd="sng" w="38100">
            <a:solidFill>
              <a:srgbClr val="2CD9CB"/>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2AB9"/>
            </a:gs>
            <a:gs pos="100000">
              <a:srgbClr val="0920DE"/>
            </a:gs>
          </a:gsLst>
          <a:path path="circle">
            <a:fillToRect b="100%" r="100%"/>
          </a:path>
          <a:tileRect l="-100%" t="-100%"/>
        </a:gradFill>
      </p:bgPr>
    </p:bg>
    <p:spTree>
      <p:nvGrpSpPr>
        <p:cNvPr id="224" name="Shape 224"/>
        <p:cNvGrpSpPr/>
        <p:nvPr/>
      </p:nvGrpSpPr>
      <p:grpSpPr>
        <a:xfrm>
          <a:off x="0" y="0"/>
          <a:ext cx="0" cy="0"/>
          <a:chOff x="0" y="0"/>
          <a:chExt cx="0" cy="0"/>
        </a:xfrm>
      </p:grpSpPr>
      <p:grpSp>
        <p:nvGrpSpPr>
          <p:cNvPr id="225" name="Google Shape;225;p17"/>
          <p:cNvGrpSpPr/>
          <p:nvPr/>
        </p:nvGrpSpPr>
        <p:grpSpPr>
          <a:xfrm rot="-2699999">
            <a:off x="13463878" y="-13688197"/>
            <a:ext cx="12976794" cy="22187952"/>
            <a:chOff x="0" y="-47625"/>
            <a:chExt cx="2816264" cy="4815298"/>
          </a:xfrm>
        </p:grpSpPr>
        <p:sp>
          <p:nvSpPr>
            <p:cNvPr id="226" name="Google Shape;226;p17"/>
            <p:cNvSpPr/>
            <p:nvPr/>
          </p:nvSpPr>
          <p:spPr>
            <a:xfrm>
              <a:off x="0" y="0"/>
              <a:ext cx="2816264" cy="4767673"/>
            </a:xfrm>
            <a:custGeom>
              <a:rect b="b" l="l" r="r" t="t"/>
              <a:pathLst>
                <a:path extrusionOk="0" h="4767673" w="2816264">
                  <a:moveTo>
                    <a:pt x="0" y="0"/>
                  </a:moveTo>
                  <a:lnTo>
                    <a:pt x="2816264" y="0"/>
                  </a:lnTo>
                  <a:lnTo>
                    <a:pt x="2816264"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227" name="Google Shape;227;p17"/>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8" name="Google Shape;228;p17"/>
          <p:cNvGrpSpPr/>
          <p:nvPr/>
        </p:nvGrpSpPr>
        <p:grpSpPr>
          <a:xfrm rot="-2699999">
            <a:off x="-7293441" y="2212167"/>
            <a:ext cx="12976794" cy="22187952"/>
            <a:chOff x="0" y="-47625"/>
            <a:chExt cx="2816264" cy="4815298"/>
          </a:xfrm>
        </p:grpSpPr>
        <p:sp>
          <p:nvSpPr>
            <p:cNvPr id="229" name="Google Shape;229;p17"/>
            <p:cNvSpPr/>
            <p:nvPr/>
          </p:nvSpPr>
          <p:spPr>
            <a:xfrm>
              <a:off x="0" y="0"/>
              <a:ext cx="2816264" cy="4767673"/>
            </a:xfrm>
            <a:custGeom>
              <a:rect b="b" l="l" r="r" t="t"/>
              <a:pathLst>
                <a:path extrusionOk="0" h="4767673" w="2816264">
                  <a:moveTo>
                    <a:pt x="0" y="0"/>
                  </a:moveTo>
                  <a:lnTo>
                    <a:pt x="2816264" y="0"/>
                  </a:lnTo>
                  <a:lnTo>
                    <a:pt x="2816264"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230" name="Google Shape;230;p17"/>
            <p:cNvSpPr txBox="1"/>
            <p:nvPr/>
          </p:nvSpPr>
          <p:spPr>
            <a:xfrm>
              <a:off x="0" y="-47625"/>
              <a:ext cx="812800" cy="860425"/>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1" name="Google Shape;231;p17"/>
          <p:cNvSpPr/>
          <p:nvPr/>
        </p:nvSpPr>
        <p:spPr>
          <a:xfrm rot="-1424655">
            <a:off x="13032997" y="-4491269"/>
            <a:ext cx="12135146" cy="13409001"/>
          </a:xfrm>
          <a:custGeom>
            <a:rect b="b" l="l" r="r" t="t"/>
            <a:pathLst>
              <a:path extrusionOk="0" h="13414158" w="12139813">
                <a:moveTo>
                  <a:pt x="0" y="0"/>
                </a:moveTo>
                <a:lnTo>
                  <a:pt x="12139813" y="0"/>
                </a:lnTo>
                <a:lnTo>
                  <a:pt x="12139813" y="13414158"/>
                </a:lnTo>
                <a:lnTo>
                  <a:pt x="0" y="13414158"/>
                </a:lnTo>
                <a:lnTo>
                  <a:pt x="0" y="0"/>
                </a:lnTo>
                <a:close/>
              </a:path>
            </a:pathLst>
          </a:custGeom>
          <a:blipFill rotWithShape="1">
            <a:blip r:embed="rId4">
              <a:alphaModFix/>
            </a:blip>
            <a:stretch>
              <a:fillRect b="0" l="0" r="0" t="0"/>
            </a:stretch>
          </a:blipFill>
          <a:ln>
            <a:noFill/>
          </a:ln>
        </p:spPr>
      </p:sp>
      <p:sp>
        <p:nvSpPr>
          <p:cNvPr id="232" name="Google Shape;232;p17"/>
          <p:cNvSpPr/>
          <p:nvPr/>
        </p:nvSpPr>
        <p:spPr>
          <a:xfrm>
            <a:off x="-3090925" y="5631696"/>
            <a:ext cx="12139813" cy="13414158"/>
          </a:xfrm>
          <a:custGeom>
            <a:rect b="b" l="l" r="r" t="t"/>
            <a:pathLst>
              <a:path extrusionOk="0" h="13414158" w="12139813">
                <a:moveTo>
                  <a:pt x="0" y="0"/>
                </a:moveTo>
                <a:lnTo>
                  <a:pt x="12139813" y="0"/>
                </a:lnTo>
                <a:lnTo>
                  <a:pt x="12139813" y="13414158"/>
                </a:lnTo>
                <a:lnTo>
                  <a:pt x="0" y="13414158"/>
                </a:lnTo>
                <a:lnTo>
                  <a:pt x="0" y="0"/>
                </a:lnTo>
                <a:close/>
              </a:path>
            </a:pathLst>
          </a:custGeom>
          <a:blipFill rotWithShape="1">
            <a:blip r:embed="rId4">
              <a:alphaModFix/>
            </a:blip>
            <a:stretch>
              <a:fillRect b="0" l="0" r="0" t="0"/>
            </a:stretch>
          </a:blipFill>
          <a:ln>
            <a:noFill/>
          </a:ln>
        </p:spPr>
      </p:sp>
      <p:grpSp>
        <p:nvGrpSpPr>
          <p:cNvPr id="233" name="Google Shape;233;p17"/>
          <p:cNvGrpSpPr/>
          <p:nvPr/>
        </p:nvGrpSpPr>
        <p:grpSpPr>
          <a:xfrm>
            <a:off x="3143698" y="1571407"/>
            <a:ext cx="1283657" cy="1283657"/>
            <a:chOff x="0" y="0"/>
            <a:chExt cx="812800" cy="812800"/>
          </a:xfrm>
        </p:grpSpPr>
        <p:sp>
          <p:nvSpPr>
            <p:cNvPr id="234" name="Google Shape;23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txBox="1"/>
            <p:nvPr/>
          </p:nvSpPr>
          <p:spPr>
            <a:xfrm>
              <a:off x="76200" y="28575"/>
              <a:ext cx="660400" cy="708025"/>
            </a:xfrm>
            <a:prstGeom prst="rect">
              <a:avLst/>
            </a:prstGeom>
            <a:noFill/>
            <a:ln>
              <a:noFill/>
            </a:ln>
          </p:spPr>
          <p:txBody>
            <a:bodyPr anchorCtr="0" anchor="ctr" bIns="12525" lIns="12525" spcFirstLastPara="1" rIns="12525" wrap="square" tIns="125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6" name="Google Shape;236;p17"/>
          <p:cNvGrpSpPr/>
          <p:nvPr/>
        </p:nvGrpSpPr>
        <p:grpSpPr>
          <a:xfrm rot="5474817">
            <a:off x="16681834" y="3530768"/>
            <a:ext cx="571317" cy="571317"/>
            <a:chOff x="0" y="0"/>
            <a:chExt cx="812800" cy="812800"/>
          </a:xfrm>
        </p:grpSpPr>
        <p:sp>
          <p:nvSpPr>
            <p:cNvPr id="237" name="Google Shape;23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txBox="1"/>
            <p:nvPr/>
          </p:nvSpPr>
          <p:spPr>
            <a:xfrm>
              <a:off x="76200" y="28575"/>
              <a:ext cx="660400" cy="708025"/>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9" name="Google Shape;239;p17"/>
          <p:cNvSpPr txBox="1"/>
          <p:nvPr/>
        </p:nvSpPr>
        <p:spPr>
          <a:xfrm>
            <a:off x="4177497" y="984813"/>
            <a:ext cx="9933000" cy="2539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chemeClr val="lt2"/>
                </a:solidFill>
                <a:latin typeface="Russo One"/>
                <a:ea typeface="Russo One"/>
                <a:cs typeface="Russo One"/>
                <a:sym typeface="Russo One"/>
              </a:rPr>
              <a:t>Data Collection &amp; Sources</a:t>
            </a:r>
            <a:endParaRPr sz="7500">
              <a:solidFill>
                <a:schemeClr val="lt2"/>
              </a:solidFill>
            </a:endParaRPr>
          </a:p>
        </p:txBody>
      </p:sp>
      <p:sp>
        <p:nvSpPr>
          <p:cNvPr id="240" name="Google Shape;240;p17"/>
          <p:cNvSpPr txBox="1"/>
          <p:nvPr>
            <p:ph idx="1" type="body"/>
          </p:nvPr>
        </p:nvSpPr>
        <p:spPr>
          <a:xfrm>
            <a:off x="3047975" y="4035475"/>
            <a:ext cx="5327100" cy="4526100"/>
          </a:xfrm>
          <a:prstGeom prst="rect">
            <a:avLst/>
          </a:prstGeom>
        </p:spPr>
        <p:txBody>
          <a:bodyPr anchorCtr="0" anchor="t" bIns="45700" lIns="91425" spcFirstLastPara="1" rIns="91425" wrap="square" tIns="45700">
            <a:normAutofit lnSpcReduction="20000"/>
          </a:bodyPr>
          <a:lstStyle/>
          <a:p>
            <a:pPr indent="0" lvl="0" marL="0" rtl="0" algn="l">
              <a:spcBef>
                <a:spcPts val="560"/>
              </a:spcBef>
              <a:spcAft>
                <a:spcPts val="0"/>
              </a:spcAft>
              <a:buNone/>
            </a:pPr>
            <a:r>
              <a:rPr lang="en-US" sz="3200"/>
              <a:t>Where the data came from:</a:t>
            </a:r>
            <a:endParaRPr sz="3200"/>
          </a:p>
          <a:p>
            <a:pPr indent="-431800" lvl="0" marL="457200" rtl="0" algn="l">
              <a:spcBef>
                <a:spcPts val="560"/>
              </a:spcBef>
              <a:spcAft>
                <a:spcPts val="0"/>
              </a:spcAft>
              <a:buClr>
                <a:schemeClr val="lt1"/>
              </a:buClr>
              <a:buSzPts val="3200"/>
              <a:buChar char="•"/>
            </a:pPr>
            <a:r>
              <a:rPr lang="en-US" sz="3200"/>
              <a:t>News articles &amp; </a:t>
            </a:r>
            <a:r>
              <a:rPr lang="en-US" sz="3200"/>
              <a:t>sentiment</a:t>
            </a:r>
            <a:r>
              <a:rPr lang="en-US" sz="3200"/>
              <a:t> analysis </a:t>
            </a:r>
            <a:endParaRPr sz="3200"/>
          </a:p>
          <a:p>
            <a:pPr indent="-406400" lvl="1" marL="914400" rtl="0" algn="l">
              <a:spcBef>
                <a:spcPts val="0"/>
              </a:spcBef>
              <a:spcAft>
                <a:spcPts val="0"/>
              </a:spcAft>
              <a:buClr>
                <a:schemeClr val="lt1"/>
              </a:buClr>
              <a:buSzPts val="2800"/>
              <a:buChar char="–"/>
            </a:pPr>
            <a:r>
              <a:rPr lang="en-US" sz="2800"/>
              <a:t>Google News API</a:t>
            </a:r>
            <a:endParaRPr sz="2800"/>
          </a:p>
          <a:p>
            <a:pPr indent="-406400" lvl="1" marL="914400" rtl="0" algn="l">
              <a:spcBef>
                <a:spcPts val="0"/>
              </a:spcBef>
              <a:spcAft>
                <a:spcPts val="0"/>
              </a:spcAft>
              <a:buClr>
                <a:schemeClr val="lt1"/>
              </a:buClr>
              <a:buSzPts val="2800"/>
              <a:buChar char="–"/>
            </a:pPr>
            <a:r>
              <a:rPr lang="en-US" sz="2800"/>
              <a:t>Yahoo Finance API</a:t>
            </a:r>
            <a:endParaRPr sz="2800"/>
          </a:p>
          <a:p>
            <a:pPr indent="-431800" lvl="0" marL="457200" rtl="0" algn="l">
              <a:spcBef>
                <a:spcPts val="0"/>
              </a:spcBef>
              <a:spcAft>
                <a:spcPts val="0"/>
              </a:spcAft>
              <a:buClr>
                <a:schemeClr val="lt1"/>
              </a:buClr>
              <a:buSzPts val="3200"/>
              <a:buChar char="•"/>
            </a:pPr>
            <a:r>
              <a:rPr lang="en-US" sz="3200"/>
              <a:t>Stock </a:t>
            </a:r>
            <a:r>
              <a:rPr lang="en-US" sz="3200"/>
              <a:t>market</a:t>
            </a:r>
            <a:r>
              <a:rPr lang="en-US" sz="3200"/>
              <a:t> data </a:t>
            </a:r>
            <a:endParaRPr sz="3200"/>
          </a:p>
          <a:p>
            <a:pPr indent="-406400" lvl="1" marL="914400" rtl="0" algn="l">
              <a:spcBef>
                <a:spcPts val="0"/>
              </a:spcBef>
              <a:spcAft>
                <a:spcPts val="0"/>
              </a:spcAft>
              <a:buClr>
                <a:schemeClr val="lt1"/>
              </a:buClr>
              <a:buSzPts val="2800"/>
              <a:buChar char="–"/>
            </a:pPr>
            <a:r>
              <a:rPr lang="en-US" sz="2800"/>
              <a:t>Yahoo Finance API</a:t>
            </a:r>
            <a:endParaRPr sz="2800"/>
          </a:p>
          <a:p>
            <a:pPr indent="-406400" lvl="1" marL="914400" rtl="0" algn="l">
              <a:spcBef>
                <a:spcPts val="0"/>
              </a:spcBef>
              <a:spcAft>
                <a:spcPts val="0"/>
              </a:spcAft>
              <a:buClr>
                <a:schemeClr val="lt1"/>
              </a:buClr>
              <a:buSzPts val="2800"/>
              <a:buChar char="–"/>
            </a:pPr>
            <a:r>
              <a:rPr lang="en-US" sz="2800"/>
              <a:t>NASDAQ Composite Index</a:t>
            </a:r>
            <a:endParaRPr sz="2800"/>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241" name="Google Shape;241;p17"/>
          <p:cNvSpPr txBox="1"/>
          <p:nvPr>
            <p:ph idx="2" type="body"/>
          </p:nvPr>
        </p:nvSpPr>
        <p:spPr>
          <a:xfrm>
            <a:off x="8890975" y="4035475"/>
            <a:ext cx="4038600" cy="45261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rPr lang="en-US" sz="3200"/>
              <a:t>Data cleaning steps:</a:t>
            </a:r>
            <a:endParaRPr sz="3200"/>
          </a:p>
          <a:p>
            <a:pPr indent="0" lvl="0" marL="0" rtl="0" algn="l">
              <a:spcBef>
                <a:spcPts val="560"/>
              </a:spcBef>
              <a:spcAft>
                <a:spcPts val="0"/>
              </a:spcAft>
              <a:buNone/>
            </a:pPr>
            <a:r>
              <a:t/>
            </a:r>
            <a:endParaRPr sz="3200"/>
          </a:p>
          <a:p>
            <a:pPr indent="0" lvl="0" marL="0" rtl="0" algn="l">
              <a:spcBef>
                <a:spcPts val="560"/>
              </a:spcBef>
              <a:spcAft>
                <a:spcPts val="0"/>
              </a:spcAft>
              <a:buNone/>
            </a:pPr>
            <a:r>
              <a:rPr lang="en-US" sz="3200"/>
              <a:t>(if applicable)</a:t>
            </a:r>
            <a:endParaRPr sz="3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 Use of AI in Marketing">
  <a:themeElements>
    <a:clrScheme name="Office">
      <a:dk1>
        <a:srgbClr val="0920DE"/>
      </a:dk1>
      <a:lt1>
        <a:srgbClr val="FFFFFF"/>
      </a:lt1>
      <a:dk2>
        <a:srgbClr val="092AB9"/>
      </a:dk2>
      <a:lt2>
        <a:srgbClr val="2CD9CB"/>
      </a:lt2>
      <a:accent1>
        <a:srgbClr val="6558FB"/>
      </a:accent1>
      <a:accent2>
        <a:srgbClr val="8D90FC"/>
      </a:accent2>
      <a:accent3>
        <a:srgbClr val="DFEBF5"/>
      </a:accent3>
      <a:accent4>
        <a:srgbClr val="888888"/>
      </a:accent4>
      <a:accent5>
        <a:srgbClr val="2CD9CB"/>
      </a:accent5>
      <a:accent6>
        <a:srgbClr val="0920DE"/>
      </a:accent6>
      <a:hlink>
        <a:srgbClr val="6558FB"/>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